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handoutMasterIdLst>
    <p:handoutMasterId r:id="rId12"/>
  </p:handoutMasterIdLst>
  <p:sldIdLst>
    <p:sldId id="259" r:id="rId3"/>
    <p:sldId id="260" r:id="rId4"/>
    <p:sldId id="261" r:id="rId5"/>
    <p:sldId id="262" r:id="rId6"/>
    <p:sldId id="263" r:id="rId7"/>
    <p:sldId id="264" r:id="rId8"/>
    <p:sldId id="265" r:id="rId9"/>
    <p:sldId id="266" r:id="rId10"/>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7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2BA7"/>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60"/>
        <p:guide pos="2873"/>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5" Type="http://schemas.openxmlformats.org/officeDocument/2006/relationships/tableStyles" Target="tableStyles.xml"/><Relationship Id="rId14" Type="http://schemas.openxmlformats.org/officeDocument/2006/relationships/viewProps" Target="viewProps.xml"/><Relationship Id="rId13" Type="http://schemas.openxmlformats.org/officeDocument/2006/relationships/presProps" Target="presProps.xml"/><Relationship Id="rId12" Type="http://schemas.openxmlformats.org/officeDocument/2006/relationships/handoutMaster" Target="handoutMasters/handoutMaster1.xml"/><Relationship Id="rId11" Type="http://schemas.openxmlformats.org/officeDocument/2006/relationships/notesMaster" Target="notesMasters/notesMaster1.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899100" y="914400"/>
            <a:ext cx="73494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899100" y="3560400"/>
            <a:ext cx="73494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56300" y="608400"/>
            <a:ext cx="82269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456300" y="1490400"/>
            <a:ext cx="82269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493100" y="3848400"/>
            <a:ext cx="58266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493100" y="4615200"/>
            <a:ext cx="58266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56300" y="608400"/>
            <a:ext cx="82269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456300" y="1501200"/>
            <a:ext cx="38826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4808700" y="1501200"/>
            <a:ext cx="38826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56300" y="608400"/>
            <a:ext cx="82269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456300" y="1429200"/>
            <a:ext cx="40068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456300" y="1854000"/>
            <a:ext cx="40068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4676813" y="1421729"/>
            <a:ext cx="40068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4676813" y="1854000"/>
            <a:ext cx="40068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56300" y="608400"/>
            <a:ext cx="82269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456300" y="1555200"/>
            <a:ext cx="3924808"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4762800" y="1555200"/>
            <a:ext cx="39204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7676100" y="914400"/>
            <a:ext cx="783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685800" y="914400"/>
            <a:ext cx="68769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456300" y="774000"/>
            <a:ext cx="82296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899100" y="2484000"/>
            <a:ext cx="73494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899100" y="3560400"/>
            <a:ext cx="73494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456300" y="608400"/>
            <a:ext cx="82269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456300" y="1490400"/>
            <a:ext cx="82269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459000" y="6314400"/>
            <a:ext cx="2025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3087000" y="6314400"/>
            <a:ext cx="297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6658200" y="6314400"/>
            <a:ext cx="2025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3"/>
          <p:cNvSpPr txBox="1"/>
          <p:nvPr/>
        </p:nvSpPr>
        <p:spPr>
          <a:xfrm>
            <a:off x="6667500" y="5587365"/>
            <a:ext cx="2008505" cy="1046480"/>
          </a:xfrm>
          <a:prstGeom prst="rect">
            <a:avLst/>
          </a:prstGeom>
          <a:solidFill>
            <a:schemeClr val="lt1"/>
          </a:solid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68580" tIns="34290" rIns="68580" bIns="34290" numCol="1" spcCol="0" rtlCol="0" fromWordArt="0" anchor="t" anchorCtr="0" forceAA="0" compatLnSpc="1">
            <a:noAutofit/>
          </a:bodyPr>
          <a:lstStyle/>
          <a:p>
            <a:pPr algn="just" rtl="0" eaLnBrk="1" fontAlgn="auto" latinLnBrk="0" hangingPunct="1">
              <a:lnSpc>
                <a:spcPts val="2600"/>
              </a:lnSpc>
            </a:pPr>
            <a:r>
              <a:rPr lang="en-US" altLang="zh-CN"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rPr>
              <a:t>就业服务咨询热线:</a:t>
            </a:r>
            <a:endParaRPr lang="en-US" altLang="zh-CN"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endParaRPr>
          </a:p>
          <a:p>
            <a:pPr algn="just" rtl="0" eaLnBrk="1" fontAlgn="auto" latinLnBrk="0" hangingPunct="1">
              <a:lnSpc>
                <a:spcPts val="2600"/>
              </a:lnSpc>
            </a:pPr>
            <a:r>
              <a:rPr lang="en-US" altLang="zh-CN"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rPr>
              <a:t>15350272889  </a:t>
            </a:r>
            <a:r>
              <a:rPr lang="zh-CN" altLang="en-US"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rPr>
              <a:t>邓</a:t>
            </a:r>
            <a:endParaRPr lang="zh-CN" altLang="en-US"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endParaRPr>
          </a:p>
        </p:txBody>
      </p:sp>
      <p:pic>
        <p:nvPicPr>
          <p:cNvPr id="9" name="图片 8" descr="0f7a8e78947e937c7b7c0522fa82d3a"/>
          <p:cNvPicPr>
            <a:picLocks noChangeAspect="1"/>
          </p:cNvPicPr>
          <p:nvPr/>
        </p:nvPicPr>
        <p:blipFill>
          <a:blip r:embed="rId1"/>
          <a:stretch>
            <a:fillRect/>
          </a:stretch>
        </p:blipFill>
        <p:spPr>
          <a:xfrm>
            <a:off x="213836" y="111125"/>
            <a:ext cx="678180" cy="672941"/>
          </a:xfrm>
          <a:prstGeom prst="rect">
            <a:avLst/>
          </a:prstGeom>
        </p:spPr>
      </p:pic>
      <p:pic>
        <p:nvPicPr>
          <p:cNvPr id="11" name="图片 10" descr="aa1c03496e94995817e5fe519c1be24"/>
          <p:cNvPicPr>
            <a:picLocks noChangeAspect="1"/>
          </p:cNvPicPr>
          <p:nvPr/>
        </p:nvPicPr>
        <p:blipFill>
          <a:blip r:embed="rId2"/>
          <a:stretch>
            <a:fillRect/>
          </a:stretch>
        </p:blipFill>
        <p:spPr>
          <a:xfrm>
            <a:off x="4481195" y="230823"/>
            <a:ext cx="4515803" cy="606743"/>
          </a:xfrm>
          <a:prstGeom prst="rect">
            <a:avLst/>
          </a:prstGeom>
        </p:spPr>
      </p:pic>
      <p:sp>
        <p:nvSpPr>
          <p:cNvPr id="12" name="文本框 11"/>
          <p:cNvSpPr txBox="1"/>
          <p:nvPr/>
        </p:nvSpPr>
        <p:spPr>
          <a:xfrm>
            <a:off x="971550" y="230823"/>
            <a:ext cx="3429953" cy="553085"/>
          </a:xfrm>
          <a:prstGeom prst="rect">
            <a:avLst/>
          </a:prstGeom>
          <a:noFill/>
        </p:spPr>
        <p:txBody>
          <a:bodyPr wrap="square" rtlCol="0">
            <a:spAutoFit/>
          </a:bodyPr>
          <a:p>
            <a:r>
              <a:rPr lang="zh-CN" altLang="en-US" sz="3000" b="1">
                <a:solidFill>
                  <a:srgbClr val="2E2BA7"/>
                </a:solidFill>
                <a:effectLst>
                  <a:outerShdw blurRad="38100" dist="25400" dir="5400000" algn="ctr" rotWithShape="0">
                    <a:srgbClr val="6E747A">
                      <a:alpha val="43000"/>
                    </a:srgbClr>
                  </a:outerShdw>
                </a:effectLst>
                <a:latin typeface="+mn-ea"/>
              </a:rPr>
              <a:t>营前镇就业之家</a:t>
            </a:r>
            <a:endParaRPr lang="zh-CN" altLang="en-US" sz="3000" b="1">
              <a:solidFill>
                <a:srgbClr val="2E2BA7"/>
              </a:solidFill>
              <a:effectLst>
                <a:outerShdw blurRad="38100" dist="25400" dir="5400000" algn="ctr" rotWithShape="0">
                  <a:srgbClr val="6E747A">
                    <a:alpha val="43000"/>
                  </a:srgbClr>
                </a:outerShdw>
              </a:effectLst>
              <a:latin typeface="+mn-ea"/>
            </a:endParaRPr>
          </a:p>
        </p:txBody>
      </p:sp>
      <p:pic>
        <p:nvPicPr>
          <p:cNvPr id="17" name="图片 16"/>
          <p:cNvPicPr>
            <a:picLocks noChangeAspect="1"/>
          </p:cNvPicPr>
          <p:nvPr/>
        </p:nvPicPr>
        <p:blipFill>
          <a:blip r:embed="rId3"/>
          <a:stretch>
            <a:fillRect/>
          </a:stretch>
        </p:blipFill>
        <p:spPr>
          <a:xfrm>
            <a:off x="1613694" y="5318919"/>
            <a:ext cx="869633" cy="869633"/>
          </a:xfrm>
          <a:prstGeom prst="rect">
            <a:avLst/>
          </a:prstGeom>
        </p:spPr>
      </p:pic>
      <p:pic>
        <p:nvPicPr>
          <p:cNvPr id="19" name="图片 18"/>
          <p:cNvPicPr>
            <a:picLocks noChangeAspect="1"/>
          </p:cNvPicPr>
          <p:nvPr/>
        </p:nvPicPr>
        <p:blipFill>
          <a:blip r:embed="rId4"/>
          <a:stretch>
            <a:fillRect/>
          </a:stretch>
        </p:blipFill>
        <p:spPr>
          <a:xfrm>
            <a:off x="4400550" y="5752465"/>
            <a:ext cx="1381760" cy="716280"/>
          </a:xfrm>
          <a:prstGeom prst="rect">
            <a:avLst/>
          </a:prstGeom>
        </p:spPr>
      </p:pic>
      <p:sp>
        <p:nvSpPr>
          <p:cNvPr id="3" name="文本框 2"/>
          <p:cNvSpPr txBox="1"/>
          <p:nvPr/>
        </p:nvSpPr>
        <p:spPr>
          <a:xfrm>
            <a:off x="438785" y="6221730"/>
            <a:ext cx="1102995" cy="247015"/>
          </a:xfrm>
          <a:prstGeom prst="rect">
            <a:avLst/>
          </a:prstGeom>
          <a:noFill/>
        </p:spPr>
        <p:txBody>
          <a:bodyPr wrap="square" rtlCol="0">
            <a:noAutofit/>
          </a:bodyPr>
          <a:p>
            <a:pPr algn="ctr"/>
            <a:r>
              <a:rPr lang="zh-CN" altLang="en-US" sz="1000" b="1">
                <a:solidFill>
                  <a:srgbClr val="2522B0"/>
                </a:solidFill>
              </a:rPr>
              <a:t>就业之家小程序</a:t>
            </a:r>
            <a:endParaRPr lang="zh-CN" altLang="en-US" sz="1000" b="1">
              <a:solidFill>
                <a:srgbClr val="2522B0"/>
              </a:solidFill>
            </a:endParaRPr>
          </a:p>
        </p:txBody>
      </p:sp>
      <p:sp>
        <p:nvSpPr>
          <p:cNvPr id="6" name="文本框 5"/>
          <p:cNvSpPr txBox="1"/>
          <p:nvPr/>
        </p:nvSpPr>
        <p:spPr>
          <a:xfrm>
            <a:off x="1550670" y="6221730"/>
            <a:ext cx="960120" cy="247015"/>
          </a:xfrm>
          <a:prstGeom prst="rect">
            <a:avLst/>
          </a:prstGeom>
          <a:noFill/>
        </p:spPr>
        <p:txBody>
          <a:bodyPr wrap="square" rtlCol="0">
            <a:noAutofit/>
          </a:bodyPr>
          <a:p>
            <a:pPr algn="ctr"/>
            <a:r>
              <a:rPr lang="zh-CN" altLang="en-US" sz="1000" b="1">
                <a:solidFill>
                  <a:srgbClr val="2522B0"/>
                </a:solidFill>
              </a:rPr>
              <a:t>微信公众号</a:t>
            </a:r>
            <a:endParaRPr lang="zh-CN" altLang="en-US" sz="1000" b="1">
              <a:solidFill>
                <a:srgbClr val="2522B0"/>
              </a:solidFill>
            </a:endParaRPr>
          </a:p>
        </p:txBody>
      </p:sp>
      <p:pic>
        <p:nvPicPr>
          <p:cNvPr id="2" name="图片 1"/>
          <p:cNvPicPr>
            <a:picLocks noChangeAspect="1"/>
          </p:cNvPicPr>
          <p:nvPr/>
        </p:nvPicPr>
        <p:blipFill>
          <a:blip r:embed="rId5"/>
          <a:srcRect l="15478" t="13258" r="15454" b="41006"/>
          <a:stretch>
            <a:fillRect/>
          </a:stretch>
        </p:blipFill>
        <p:spPr>
          <a:xfrm>
            <a:off x="2752725" y="5361940"/>
            <a:ext cx="833755" cy="826770"/>
          </a:xfrm>
          <a:prstGeom prst="rect">
            <a:avLst/>
          </a:prstGeom>
        </p:spPr>
      </p:pic>
      <p:sp>
        <p:nvSpPr>
          <p:cNvPr id="8" name="文本框 7"/>
          <p:cNvSpPr txBox="1"/>
          <p:nvPr/>
        </p:nvSpPr>
        <p:spPr>
          <a:xfrm>
            <a:off x="2726055" y="6246495"/>
            <a:ext cx="960120" cy="247015"/>
          </a:xfrm>
          <a:prstGeom prst="rect">
            <a:avLst/>
          </a:prstGeom>
          <a:noFill/>
        </p:spPr>
        <p:txBody>
          <a:bodyPr wrap="square" rtlCol="0">
            <a:noAutofit/>
          </a:bodyPr>
          <a:p>
            <a:pPr algn="ctr"/>
            <a:r>
              <a:rPr lang="zh-CN" altLang="en-US" sz="1000" b="1">
                <a:solidFill>
                  <a:srgbClr val="2522B0"/>
                </a:solidFill>
              </a:rPr>
              <a:t>抖音号</a:t>
            </a:r>
            <a:endParaRPr lang="zh-CN" altLang="en-US" sz="1000" b="1">
              <a:solidFill>
                <a:srgbClr val="2522B0"/>
              </a:solidFill>
            </a:endParaRPr>
          </a:p>
        </p:txBody>
      </p:sp>
      <p:sp>
        <p:nvSpPr>
          <p:cNvPr id="7" name="圆角矩形 6"/>
          <p:cNvSpPr/>
          <p:nvPr/>
        </p:nvSpPr>
        <p:spPr>
          <a:xfrm>
            <a:off x="101600" y="919480"/>
            <a:ext cx="8941435" cy="5798820"/>
          </a:xfrm>
          <a:prstGeom prst="roundRect">
            <a:avLst/>
          </a:prstGeom>
          <a:ln w="85725">
            <a:solidFill>
              <a:srgbClr val="2E2BA7"/>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10" name="矩形 9"/>
          <p:cNvSpPr/>
          <p:nvPr/>
        </p:nvSpPr>
        <p:spPr>
          <a:xfrm>
            <a:off x="102235" y="918845"/>
            <a:ext cx="8940800" cy="5799455"/>
          </a:xfrm>
          <a:prstGeom prst="rect">
            <a:avLst/>
          </a:prstGeom>
          <a:ln w="76200">
            <a:solidFill>
              <a:srgbClr val="2E2BA7"/>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cxnSp>
        <p:nvCxnSpPr>
          <p:cNvPr id="27" name="直接连接符 26"/>
          <p:cNvCxnSpPr/>
          <p:nvPr/>
        </p:nvCxnSpPr>
        <p:spPr>
          <a:xfrm>
            <a:off x="127000" y="5153660"/>
            <a:ext cx="8917940" cy="0"/>
          </a:xfrm>
          <a:prstGeom prst="line">
            <a:avLst/>
          </a:prstGeom>
          <a:ln w="85725">
            <a:solidFill>
              <a:srgbClr val="2E2BA7"/>
            </a:solidFill>
          </a:ln>
        </p:spPr>
        <p:style>
          <a:lnRef idx="2">
            <a:schemeClr val="accent1"/>
          </a:lnRef>
          <a:fillRef idx="0">
            <a:srgbClr val="FFFFFF"/>
          </a:fillRef>
          <a:effectRef idx="0">
            <a:srgbClr val="FFFFFF"/>
          </a:effectRef>
          <a:fontRef idx="minor">
            <a:schemeClr val="tx1"/>
          </a:fontRef>
        </p:style>
      </p:cxnSp>
      <p:sp>
        <p:nvSpPr>
          <p:cNvPr id="14" name="文本框 13"/>
          <p:cNvSpPr txBox="1"/>
          <p:nvPr/>
        </p:nvSpPr>
        <p:spPr>
          <a:xfrm>
            <a:off x="3849370" y="5382260"/>
            <a:ext cx="2818130" cy="460375"/>
          </a:xfrm>
          <a:prstGeom prst="rect">
            <a:avLst/>
          </a:prstGeom>
          <a:noFill/>
        </p:spPr>
        <p:txBody>
          <a:bodyPr wrap="square" rtlCol="0">
            <a:spAutoFit/>
          </a:bodyPr>
          <a:p>
            <a:pPr algn="ctr"/>
            <a:r>
              <a:rPr lang="zh-CN" altLang="en-US"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rPr>
              <a:t>去</a:t>
            </a:r>
            <a:r>
              <a:rPr lang="en-US" altLang="zh-CN"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rPr>
              <a:t>上班</a:t>
            </a:r>
            <a:r>
              <a:rPr lang="zh-CN" altLang="en-US"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rPr>
              <a:t>不如</a:t>
            </a:r>
            <a:r>
              <a:rPr lang="en-US" altLang="zh-CN"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rPr>
              <a:t>来上犹！</a:t>
            </a:r>
            <a:endParaRPr lang="en-US" altLang="zh-CN"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endParaRPr>
          </a:p>
        </p:txBody>
      </p:sp>
      <p:sp>
        <p:nvSpPr>
          <p:cNvPr id="16" name="任意多边形 15"/>
          <p:cNvSpPr/>
          <p:nvPr/>
        </p:nvSpPr>
        <p:spPr>
          <a:xfrm>
            <a:off x="125730" y="947420"/>
            <a:ext cx="550545" cy="561975"/>
          </a:xfrm>
          <a:custGeom>
            <a:avLst/>
            <a:gdLst>
              <a:gd name="connisteX0" fmla="*/ 9525 w 550545"/>
              <a:gd name="connsiteY0" fmla="*/ 561975 h 561975"/>
              <a:gd name="connisteX1" fmla="*/ 550545 w 550545"/>
              <a:gd name="connsiteY1" fmla="*/ 6985 h 561975"/>
              <a:gd name="connisteX2" fmla="*/ 0 w 550545"/>
              <a:gd name="connsiteY2" fmla="*/ 0 h 561975"/>
              <a:gd name="connisteX3" fmla="*/ 9525 w 550545"/>
              <a:gd name="connsiteY3" fmla="*/ 561975 h 561975"/>
            </a:gdLst>
            <a:ahLst/>
            <a:cxnLst>
              <a:cxn ang="0">
                <a:pos x="connisteX0" y="connsiteY0"/>
              </a:cxn>
              <a:cxn ang="0">
                <a:pos x="connisteX1" y="connsiteY1"/>
              </a:cxn>
              <a:cxn ang="0">
                <a:pos x="connisteX2" y="connsiteY2"/>
              </a:cxn>
              <a:cxn ang="0">
                <a:pos x="connisteX3" y="connsiteY3"/>
              </a:cxn>
            </a:cxnLst>
            <a:rect l="l" t="t" r="r" b="b"/>
            <a:pathLst>
              <a:path w="550545" h="561975">
                <a:moveTo>
                  <a:pt x="9525" y="561975"/>
                </a:moveTo>
                <a:lnTo>
                  <a:pt x="550545" y="6985"/>
                </a:lnTo>
                <a:lnTo>
                  <a:pt x="0" y="0"/>
                </a:lnTo>
                <a:lnTo>
                  <a:pt x="9525" y="561975"/>
                </a:lnTo>
                <a:close/>
              </a:path>
            </a:pathLst>
          </a:custGeom>
          <a:solidFill>
            <a:srgbClr val="2E2BA7"/>
          </a:solidFill>
          <a:ln>
            <a:solidFill>
              <a:srgbClr val="2E2BA7"/>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任意多边形 17"/>
          <p:cNvSpPr/>
          <p:nvPr/>
        </p:nvSpPr>
        <p:spPr>
          <a:xfrm rot="16200000">
            <a:off x="142240" y="6154420"/>
            <a:ext cx="550545" cy="561975"/>
          </a:xfrm>
          <a:custGeom>
            <a:avLst/>
            <a:gdLst>
              <a:gd name="connisteX0" fmla="*/ 9525 w 550545"/>
              <a:gd name="connsiteY0" fmla="*/ 561975 h 561975"/>
              <a:gd name="connisteX1" fmla="*/ 550545 w 550545"/>
              <a:gd name="connsiteY1" fmla="*/ 6985 h 561975"/>
              <a:gd name="connisteX2" fmla="*/ 0 w 550545"/>
              <a:gd name="connsiteY2" fmla="*/ 0 h 561975"/>
              <a:gd name="connisteX3" fmla="*/ 9525 w 550545"/>
              <a:gd name="connsiteY3" fmla="*/ 561975 h 561975"/>
            </a:gdLst>
            <a:ahLst/>
            <a:cxnLst>
              <a:cxn ang="0">
                <a:pos x="connisteX0" y="connsiteY0"/>
              </a:cxn>
              <a:cxn ang="0">
                <a:pos x="connisteX1" y="connsiteY1"/>
              </a:cxn>
              <a:cxn ang="0">
                <a:pos x="connisteX2" y="connsiteY2"/>
              </a:cxn>
              <a:cxn ang="0">
                <a:pos x="connisteX3" y="connsiteY3"/>
              </a:cxn>
            </a:cxnLst>
            <a:rect l="l" t="t" r="r" b="b"/>
            <a:pathLst>
              <a:path w="550545" h="561975">
                <a:moveTo>
                  <a:pt x="9525" y="561975"/>
                </a:moveTo>
                <a:lnTo>
                  <a:pt x="550545" y="6985"/>
                </a:lnTo>
                <a:lnTo>
                  <a:pt x="0" y="0"/>
                </a:lnTo>
                <a:lnTo>
                  <a:pt x="9525" y="561975"/>
                </a:lnTo>
                <a:close/>
              </a:path>
            </a:pathLst>
          </a:custGeom>
          <a:solidFill>
            <a:srgbClr val="2E2BA7"/>
          </a:solidFill>
          <a:ln>
            <a:solidFill>
              <a:srgbClr val="2E2BA7"/>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2" name="任意多边形 21"/>
          <p:cNvSpPr/>
          <p:nvPr/>
        </p:nvSpPr>
        <p:spPr>
          <a:xfrm rot="5400000">
            <a:off x="8456295" y="931545"/>
            <a:ext cx="550545" cy="561975"/>
          </a:xfrm>
          <a:custGeom>
            <a:avLst/>
            <a:gdLst>
              <a:gd name="connisteX0" fmla="*/ 9525 w 550545"/>
              <a:gd name="connsiteY0" fmla="*/ 561975 h 561975"/>
              <a:gd name="connisteX1" fmla="*/ 550545 w 550545"/>
              <a:gd name="connsiteY1" fmla="*/ 6985 h 561975"/>
              <a:gd name="connisteX2" fmla="*/ 0 w 550545"/>
              <a:gd name="connsiteY2" fmla="*/ 0 h 561975"/>
              <a:gd name="connisteX3" fmla="*/ 9525 w 550545"/>
              <a:gd name="connsiteY3" fmla="*/ 561975 h 561975"/>
            </a:gdLst>
            <a:ahLst/>
            <a:cxnLst>
              <a:cxn ang="0">
                <a:pos x="connisteX0" y="connsiteY0"/>
              </a:cxn>
              <a:cxn ang="0">
                <a:pos x="connisteX1" y="connsiteY1"/>
              </a:cxn>
              <a:cxn ang="0">
                <a:pos x="connisteX2" y="connsiteY2"/>
              </a:cxn>
              <a:cxn ang="0">
                <a:pos x="connisteX3" y="connsiteY3"/>
              </a:cxn>
            </a:cxnLst>
            <a:rect l="l" t="t" r="r" b="b"/>
            <a:pathLst>
              <a:path w="550545" h="561975">
                <a:moveTo>
                  <a:pt x="9525" y="561975"/>
                </a:moveTo>
                <a:lnTo>
                  <a:pt x="550545" y="6985"/>
                </a:lnTo>
                <a:lnTo>
                  <a:pt x="0" y="0"/>
                </a:lnTo>
                <a:lnTo>
                  <a:pt x="9525" y="561975"/>
                </a:lnTo>
                <a:close/>
              </a:path>
            </a:pathLst>
          </a:custGeom>
          <a:solidFill>
            <a:srgbClr val="2E2BA7"/>
          </a:solidFill>
          <a:ln>
            <a:solidFill>
              <a:srgbClr val="2E2BA7"/>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3" name="任意多边形 22"/>
          <p:cNvSpPr/>
          <p:nvPr/>
        </p:nvSpPr>
        <p:spPr>
          <a:xfrm rot="10800000">
            <a:off x="8453755" y="6151245"/>
            <a:ext cx="550545" cy="561975"/>
          </a:xfrm>
          <a:custGeom>
            <a:avLst/>
            <a:gdLst>
              <a:gd name="connisteX0" fmla="*/ 9525 w 550545"/>
              <a:gd name="connsiteY0" fmla="*/ 561975 h 561975"/>
              <a:gd name="connisteX1" fmla="*/ 550545 w 550545"/>
              <a:gd name="connsiteY1" fmla="*/ 6985 h 561975"/>
              <a:gd name="connisteX2" fmla="*/ 0 w 550545"/>
              <a:gd name="connsiteY2" fmla="*/ 0 h 561975"/>
              <a:gd name="connisteX3" fmla="*/ 9525 w 550545"/>
              <a:gd name="connsiteY3" fmla="*/ 561975 h 561975"/>
            </a:gdLst>
            <a:ahLst/>
            <a:cxnLst>
              <a:cxn ang="0">
                <a:pos x="connisteX0" y="connsiteY0"/>
              </a:cxn>
              <a:cxn ang="0">
                <a:pos x="connisteX1" y="connsiteY1"/>
              </a:cxn>
              <a:cxn ang="0">
                <a:pos x="connisteX2" y="connsiteY2"/>
              </a:cxn>
              <a:cxn ang="0">
                <a:pos x="connisteX3" y="connsiteY3"/>
              </a:cxn>
            </a:cxnLst>
            <a:rect l="l" t="t" r="r" b="b"/>
            <a:pathLst>
              <a:path w="550545" h="561975">
                <a:moveTo>
                  <a:pt x="9525" y="561975"/>
                </a:moveTo>
                <a:lnTo>
                  <a:pt x="550545" y="6985"/>
                </a:lnTo>
                <a:lnTo>
                  <a:pt x="0" y="0"/>
                </a:lnTo>
                <a:lnTo>
                  <a:pt x="9525" y="561975"/>
                </a:lnTo>
                <a:close/>
              </a:path>
            </a:pathLst>
          </a:custGeom>
          <a:solidFill>
            <a:srgbClr val="2E2BA7"/>
          </a:solidFill>
          <a:ln>
            <a:solidFill>
              <a:srgbClr val="2E2BA7"/>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5" name="文本框 14"/>
          <p:cNvSpPr txBox="1"/>
          <p:nvPr/>
        </p:nvSpPr>
        <p:spPr>
          <a:xfrm>
            <a:off x="136525" y="1132205"/>
            <a:ext cx="8658225" cy="3726815"/>
          </a:xfrm>
          <a:prstGeom prst="rect">
            <a:avLst/>
          </a:prstGeom>
          <a:noFill/>
        </p:spPr>
        <p:txBody>
          <a:bodyPr wrap="square" rtlCol="0">
            <a:noAutofit/>
          </a:bodyPr>
          <a:p>
            <a:pPr indent="355600" algn="ctr" fontAlgn="auto">
              <a:lnSpc>
                <a:spcPts val="16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江西恒森数字能源技术有限公司</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6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江西恒森数字能源技术有限公司座落于上犹工业园南区，公司成立于</a:t>
            </a:r>
            <a:r>
              <a:rPr lang="en-US" altLang="zh-CN" sz="1400">
                <a:latin typeface="方正小标宋简体" panose="03000509000000000000" charset="-122"/>
                <a:ea typeface="方正小标宋简体" panose="03000509000000000000" charset="-122"/>
                <a:cs typeface="方正小标宋简体" panose="03000509000000000000" charset="-122"/>
              </a:rPr>
              <a:t>2023</a:t>
            </a:r>
            <a:r>
              <a:rPr lang="zh-CN" altLang="en-US" sz="1400">
                <a:latin typeface="方正小标宋简体" panose="03000509000000000000" charset="-122"/>
                <a:ea typeface="方正小标宋简体" panose="03000509000000000000" charset="-122"/>
                <a:cs typeface="方正小标宋简体" panose="03000509000000000000" charset="-122"/>
              </a:rPr>
              <a:t>年</a:t>
            </a:r>
            <a:r>
              <a:rPr lang="en-US" altLang="zh-CN" sz="1400">
                <a:latin typeface="方正小标宋简体" panose="03000509000000000000" charset="-122"/>
                <a:ea typeface="方正小标宋简体" panose="03000509000000000000" charset="-122"/>
                <a:cs typeface="方正小标宋简体" panose="03000509000000000000" charset="-122"/>
              </a:rPr>
              <a:t>1</a:t>
            </a:r>
            <a:r>
              <a:rPr lang="zh-CN" altLang="en-US" sz="1400">
                <a:latin typeface="方正小标宋简体" panose="03000509000000000000" charset="-122"/>
                <a:ea typeface="方正小标宋简体" panose="03000509000000000000" charset="-122"/>
                <a:cs typeface="方正小标宋简体" panose="03000509000000000000" charset="-122"/>
              </a:rPr>
              <a:t>月，是一家专业研发、生产和销售高端动力锂离子电池电芯及</a:t>
            </a:r>
            <a:r>
              <a:rPr lang="en-US" altLang="zh-CN" sz="1400">
                <a:latin typeface="方正小标宋简体" panose="03000509000000000000" charset="-122"/>
                <a:ea typeface="方正小标宋简体" panose="03000509000000000000" charset="-122"/>
                <a:cs typeface="方正小标宋简体" panose="03000509000000000000" charset="-122"/>
              </a:rPr>
              <a:t> PACK </a:t>
            </a:r>
            <a:r>
              <a:rPr lang="zh-CN" altLang="en-US" sz="1400">
                <a:latin typeface="方正小标宋简体" panose="03000509000000000000" charset="-122"/>
                <a:ea typeface="方正小标宋简体" panose="03000509000000000000" charset="-122"/>
                <a:cs typeface="方正小标宋简体" panose="03000509000000000000" charset="-122"/>
              </a:rPr>
              <a:t>组装为一体的新能源高新科技企业，产品主要应用于：新能源汽车、光伏风电储能、</a:t>
            </a:r>
            <a:r>
              <a:rPr lang="en-US" altLang="zh-CN" sz="1400">
                <a:latin typeface="方正小标宋简体" panose="03000509000000000000" charset="-122"/>
                <a:ea typeface="方正小标宋简体" panose="03000509000000000000" charset="-122"/>
                <a:cs typeface="方正小标宋简体" panose="03000509000000000000" charset="-122"/>
              </a:rPr>
              <a:t>5G</a:t>
            </a:r>
            <a:r>
              <a:rPr lang="zh-CN" altLang="en-US" sz="1400">
                <a:latin typeface="方正小标宋简体" panose="03000509000000000000" charset="-122"/>
                <a:ea typeface="方正小标宋简体" panose="03000509000000000000" charset="-122"/>
                <a:cs typeface="方正小标宋简体" panose="03000509000000000000" charset="-122"/>
              </a:rPr>
              <a:t>基站、太阳能路灯、无人机、电动工具等产业领域。</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6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因订单增加，现诚聘以下人员加盟公司共同发展：</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600"/>
              </a:lnSpc>
              <a:extLst>
                <a:ext uri="{35155182-B16C-46BC-9424-99874614C6A1}">
                  <wpsdc:indentchars xmlns:wpsdc="http://www.wps.cn/officeDocument/2017/drawingmlCustomData" val="200" checksum="3837665281"/>
                </a:ext>
              </a:extLst>
            </a:pPr>
            <a:r>
              <a:rPr lang="en-US" altLang="zh-CN" sz="1400">
                <a:latin typeface="方正小标宋简体" panose="03000509000000000000" charset="-122"/>
                <a:ea typeface="方正小标宋简体" panose="03000509000000000000" charset="-122"/>
                <a:cs typeface="方正小标宋简体" panose="03000509000000000000" charset="-122"/>
              </a:rPr>
              <a:t>1</a:t>
            </a:r>
            <a:r>
              <a:rPr lang="zh-CN" altLang="en-US" sz="1400">
                <a:latin typeface="方正小标宋简体" panose="03000509000000000000" charset="-122"/>
                <a:ea typeface="方正小标宋简体" panose="03000509000000000000" charset="-122"/>
                <a:cs typeface="方正小标宋简体" panose="03000509000000000000" charset="-122"/>
              </a:rPr>
              <a:t>、企宣：</a:t>
            </a:r>
            <a:r>
              <a:rPr lang="en-US" altLang="zh-CN" sz="1400">
                <a:latin typeface="方正小标宋简体" panose="03000509000000000000" charset="-122"/>
                <a:ea typeface="方正小标宋简体" panose="03000509000000000000" charset="-122"/>
                <a:cs typeface="方正小标宋简体" panose="03000509000000000000" charset="-122"/>
              </a:rPr>
              <a:t>1</a:t>
            </a:r>
            <a:r>
              <a:rPr lang="zh-CN" altLang="en-US" sz="1400">
                <a:latin typeface="方正小标宋简体" panose="03000509000000000000" charset="-122"/>
                <a:ea typeface="方正小标宋简体" panose="03000509000000000000" charset="-122"/>
                <a:cs typeface="方正小标宋简体" panose="03000509000000000000" charset="-122"/>
              </a:rPr>
              <a:t>名。女性优先，</a:t>
            </a:r>
            <a:r>
              <a:rPr lang="en-US" altLang="zh-CN" sz="1400">
                <a:latin typeface="方正小标宋简体" panose="03000509000000000000" charset="-122"/>
                <a:ea typeface="方正小标宋简体" panose="03000509000000000000" charset="-122"/>
                <a:cs typeface="方正小标宋简体" panose="03000509000000000000" charset="-122"/>
              </a:rPr>
              <a:t>18-38</a:t>
            </a:r>
            <a:r>
              <a:rPr lang="zh-CN" altLang="en-US" sz="1400">
                <a:latin typeface="方正小标宋简体" panose="03000509000000000000" charset="-122"/>
                <a:ea typeface="方正小标宋简体" panose="03000509000000000000" charset="-122"/>
                <a:cs typeface="方正小标宋简体" panose="03000509000000000000" charset="-122"/>
              </a:rPr>
              <a:t>岁，要求外表形象气质佳，能够独立完成短视频账号运营工作，薪资面议。</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600"/>
              </a:lnSpc>
              <a:extLst>
                <a:ext uri="{35155182-B16C-46BC-9424-99874614C6A1}">
                  <wpsdc:indentchars xmlns:wpsdc="http://www.wps.cn/officeDocument/2017/drawingmlCustomData" val="200" checksum="3837665281"/>
                </a:ext>
              </a:extLst>
            </a:pPr>
            <a:r>
              <a:rPr lang="en-US" altLang="zh-CN" sz="1400">
                <a:latin typeface="方正小标宋简体" panose="03000509000000000000" charset="-122"/>
                <a:ea typeface="方正小标宋简体" panose="03000509000000000000" charset="-122"/>
                <a:cs typeface="方正小标宋简体" panose="03000509000000000000" charset="-122"/>
              </a:rPr>
              <a:t>     2</a:t>
            </a:r>
            <a:r>
              <a:rPr lang="zh-CN" altLang="en-US" sz="1400">
                <a:latin typeface="方正小标宋简体" panose="03000509000000000000" charset="-122"/>
                <a:ea typeface="方正小标宋简体" panose="03000509000000000000" charset="-122"/>
                <a:cs typeface="方正小标宋简体" panose="03000509000000000000" charset="-122"/>
              </a:rPr>
              <a:t>、涂布：数名。适合男性、</a:t>
            </a:r>
            <a:r>
              <a:rPr lang="en-US" altLang="zh-CN" sz="1400">
                <a:latin typeface="方正小标宋简体" panose="03000509000000000000" charset="-122"/>
                <a:ea typeface="方正小标宋简体" panose="03000509000000000000" charset="-122"/>
                <a:cs typeface="方正小标宋简体" panose="03000509000000000000" charset="-122"/>
              </a:rPr>
              <a:t>45</a:t>
            </a:r>
            <a:r>
              <a:rPr lang="zh-CN" altLang="en-US" sz="1400">
                <a:latin typeface="方正小标宋简体" panose="03000509000000000000" charset="-122"/>
                <a:ea typeface="方正小标宋简体" panose="03000509000000000000" charset="-122"/>
                <a:cs typeface="方正小标宋简体" panose="03000509000000000000" charset="-122"/>
              </a:rPr>
              <a:t>岁以下，身体健康，能服从工作安排，有责任心，可以接受两班倒。综合工资</a:t>
            </a:r>
            <a:r>
              <a:rPr lang="en-US" altLang="zh-CN" sz="1400">
                <a:latin typeface="方正小标宋简体" panose="03000509000000000000" charset="-122"/>
                <a:ea typeface="方正小标宋简体" panose="03000509000000000000" charset="-122"/>
                <a:cs typeface="方正小标宋简体" panose="03000509000000000000" charset="-122"/>
              </a:rPr>
              <a:t>4000-6500</a:t>
            </a:r>
            <a:r>
              <a:rPr lang="zh-CN" altLang="en-US" sz="1400">
                <a:latin typeface="方正小标宋简体" panose="03000509000000000000" charset="-122"/>
                <a:ea typeface="方正小标宋简体" panose="03000509000000000000" charset="-122"/>
                <a:cs typeface="方正小标宋简体" panose="03000509000000000000" charset="-122"/>
              </a:rPr>
              <a:t>元。</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600"/>
              </a:lnSpc>
              <a:extLst>
                <a:ext uri="{35155182-B16C-46BC-9424-99874614C6A1}">
                  <wpsdc:indentchars xmlns:wpsdc="http://www.wps.cn/officeDocument/2017/drawingmlCustomData" val="200" checksum="3837665281"/>
                </a:ext>
              </a:extLst>
            </a:pPr>
            <a:r>
              <a:rPr lang="en-US" altLang="zh-CN" sz="1400">
                <a:latin typeface="方正小标宋简体" panose="03000509000000000000" charset="-122"/>
                <a:ea typeface="方正小标宋简体" panose="03000509000000000000" charset="-122"/>
                <a:cs typeface="方正小标宋简体" panose="03000509000000000000" charset="-122"/>
              </a:rPr>
              <a:t>   3</a:t>
            </a:r>
            <a:r>
              <a:rPr lang="zh-CN" altLang="en-US" sz="1400">
                <a:latin typeface="方正小标宋简体" panose="03000509000000000000" charset="-122"/>
                <a:ea typeface="方正小标宋简体" panose="03000509000000000000" charset="-122"/>
                <a:cs typeface="方正小标宋简体" panose="03000509000000000000" charset="-122"/>
              </a:rPr>
              <a:t>、装配：数名。适合女性、</a:t>
            </a:r>
            <a:r>
              <a:rPr lang="en-US" altLang="zh-CN" sz="1400">
                <a:latin typeface="方正小标宋简体" panose="03000509000000000000" charset="-122"/>
                <a:ea typeface="方正小标宋简体" panose="03000509000000000000" charset="-122"/>
                <a:cs typeface="方正小标宋简体" panose="03000509000000000000" charset="-122"/>
              </a:rPr>
              <a:t>48</a:t>
            </a:r>
            <a:r>
              <a:rPr lang="zh-CN" altLang="en-US" sz="1400">
                <a:latin typeface="方正小标宋简体" panose="03000509000000000000" charset="-122"/>
                <a:ea typeface="方正小标宋简体" panose="03000509000000000000" charset="-122"/>
                <a:cs typeface="方正小标宋简体" panose="03000509000000000000" charset="-122"/>
              </a:rPr>
              <a:t>岁以下，身体健康，能服从工作安排，有责任心，手脚灵活，可以接受两班倒计件制，多劳多得，综合工资</a:t>
            </a:r>
            <a:r>
              <a:rPr lang="en-US" altLang="zh-CN" sz="1400">
                <a:latin typeface="方正小标宋简体" panose="03000509000000000000" charset="-122"/>
                <a:ea typeface="方正小标宋简体" panose="03000509000000000000" charset="-122"/>
                <a:cs typeface="方正小标宋简体" panose="03000509000000000000" charset="-122"/>
              </a:rPr>
              <a:t>4000-6500</a:t>
            </a:r>
            <a:r>
              <a:rPr lang="zh-CN" altLang="en-US" sz="1400">
                <a:latin typeface="方正小标宋简体" panose="03000509000000000000" charset="-122"/>
                <a:ea typeface="方正小标宋简体" panose="03000509000000000000" charset="-122"/>
                <a:cs typeface="方正小标宋简体" panose="03000509000000000000" charset="-122"/>
              </a:rPr>
              <a:t>元。</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600"/>
              </a:lnSpc>
              <a:extLst>
                <a:ext uri="{35155182-B16C-46BC-9424-99874614C6A1}">
                  <wpsdc:indentchars xmlns:wpsdc="http://www.wps.cn/officeDocument/2017/drawingmlCustomData" val="200" checksum="3837665281"/>
                </a:ext>
              </a:extLst>
            </a:pPr>
            <a:r>
              <a:rPr lang="en-US" altLang="zh-CN" sz="1400">
                <a:latin typeface="方正小标宋简体" panose="03000509000000000000" charset="-122"/>
                <a:ea typeface="方正小标宋简体" panose="03000509000000000000" charset="-122"/>
                <a:cs typeface="方正小标宋简体" panose="03000509000000000000" charset="-122"/>
              </a:rPr>
              <a:t>   4</a:t>
            </a:r>
            <a:r>
              <a:rPr lang="zh-CN" altLang="en-US" sz="1400">
                <a:latin typeface="方正小标宋简体" panose="03000509000000000000" charset="-122"/>
                <a:ea typeface="方正小标宋简体" panose="03000509000000000000" charset="-122"/>
                <a:cs typeface="方正小标宋简体" panose="03000509000000000000" charset="-122"/>
              </a:rPr>
              <a:t>、注液：数名。适合男性，</a:t>
            </a:r>
            <a:r>
              <a:rPr lang="en-US" altLang="zh-CN" sz="1400">
                <a:latin typeface="方正小标宋简体" panose="03000509000000000000" charset="-122"/>
                <a:ea typeface="方正小标宋简体" panose="03000509000000000000" charset="-122"/>
                <a:cs typeface="方正小标宋简体" panose="03000509000000000000" charset="-122"/>
              </a:rPr>
              <a:t>48</a:t>
            </a:r>
            <a:r>
              <a:rPr lang="zh-CN" altLang="en-US" sz="1400">
                <a:latin typeface="方正小标宋简体" panose="03000509000000000000" charset="-122"/>
                <a:ea typeface="方正小标宋简体" panose="03000509000000000000" charset="-122"/>
                <a:cs typeface="方正小标宋简体" panose="03000509000000000000" charset="-122"/>
              </a:rPr>
              <a:t>岁以下，身体健康，能服从工作安排，有责任心，手脚灵活，可以接受两班倒，计件制，多劳多得，综合工资</a:t>
            </a:r>
            <a:r>
              <a:rPr lang="en-US" altLang="zh-CN" sz="1400">
                <a:latin typeface="方正小标宋简体" panose="03000509000000000000" charset="-122"/>
                <a:ea typeface="方正小标宋简体" panose="03000509000000000000" charset="-122"/>
                <a:cs typeface="方正小标宋简体" panose="03000509000000000000" charset="-122"/>
              </a:rPr>
              <a:t>4000-5500</a:t>
            </a:r>
            <a:r>
              <a:rPr lang="zh-CN" altLang="en-US" sz="1400">
                <a:latin typeface="方正小标宋简体" panose="03000509000000000000" charset="-122"/>
                <a:ea typeface="方正小标宋简体" panose="03000509000000000000" charset="-122"/>
                <a:cs typeface="方正小标宋简体" panose="03000509000000000000" charset="-122"/>
              </a:rPr>
              <a:t>元。</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600"/>
              </a:lnSpc>
              <a:extLst>
                <a:ext uri="{35155182-B16C-46BC-9424-99874614C6A1}">
                  <wpsdc:indentchars xmlns:wpsdc="http://www.wps.cn/officeDocument/2017/drawingmlCustomData" val="200" checksum="3837665281"/>
                </a:ext>
              </a:extLst>
            </a:pPr>
            <a:r>
              <a:rPr lang="en-US" altLang="zh-CN" sz="1400">
                <a:latin typeface="方正小标宋简体" panose="03000509000000000000" charset="-122"/>
                <a:ea typeface="方正小标宋简体" panose="03000509000000000000" charset="-122"/>
                <a:cs typeface="方正小标宋简体" panose="03000509000000000000" charset="-122"/>
              </a:rPr>
              <a:t>   5</a:t>
            </a:r>
            <a:r>
              <a:rPr lang="zh-CN" altLang="en-US" sz="1400">
                <a:latin typeface="方正小标宋简体" panose="03000509000000000000" charset="-122"/>
                <a:ea typeface="方正小标宋简体" panose="03000509000000000000" charset="-122"/>
                <a:cs typeface="方正小标宋简体" panose="03000509000000000000" charset="-122"/>
              </a:rPr>
              <a:t>、化成分容：数名。男女不限，</a:t>
            </a:r>
            <a:r>
              <a:rPr lang="en-US" altLang="zh-CN" sz="1400">
                <a:latin typeface="方正小标宋简体" panose="03000509000000000000" charset="-122"/>
                <a:ea typeface="方正小标宋简体" panose="03000509000000000000" charset="-122"/>
                <a:cs typeface="方正小标宋简体" panose="03000509000000000000" charset="-122"/>
              </a:rPr>
              <a:t>48</a:t>
            </a:r>
            <a:r>
              <a:rPr lang="zh-CN" altLang="en-US" sz="1400">
                <a:latin typeface="方正小标宋简体" panose="03000509000000000000" charset="-122"/>
                <a:ea typeface="方正小标宋简体" panose="03000509000000000000" charset="-122"/>
                <a:cs typeface="方正小标宋简体" panose="03000509000000000000" charset="-122"/>
              </a:rPr>
              <a:t>岁以下，身体健康，能服从工作安排，识字懂基本算数，有责任心，手脚灵活。能接受两班倒，计件制，多劳多得，综合工资</a:t>
            </a:r>
            <a:r>
              <a:rPr lang="en-US" altLang="zh-CN" sz="1400">
                <a:latin typeface="方正小标宋简体" panose="03000509000000000000" charset="-122"/>
                <a:ea typeface="方正小标宋简体" panose="03000509000000000000" charset="-122"/>
                <a:cs typeface="方正小标宋简体" panose="03000509000000000000" charset="-122"/>
              </a:rPr>
              <a:t>4000-7000</a:t>
            </a:r>
            <a:r>
              <a:rPr lang="zh-CN" altLang="en-US" sz="1400">
                <a:latin typeface="方正小标宋简体" panose="03000509000000000000" charset="-122"/>
                <a:ea typeface="方正小标宋简体" panose="03000509000000000000" charset="-122"/>
                <a:cs typeface="方正小标宋简体" panose="03000509000000000000" charset="-122"/>
              </a:rPr>
              <a:t>元。</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6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福利待遇：包吃住，购买五险，节假日福利，工龄奖，单休，空调车间等。</a:t>
            </a:r>
            <a:r>
              <a:rPr lang="en-US" altLang="zh-CN" sz="1400">
                <a:latin typeface="方正小标宋简体" panose="03000509000000000000" charset="-122"/>
                <a:ea typeface="方正小标宋简体" panose="03000509000000000000" charset="-122"/>
                <a:cs typeface="方正小标宋简体" panose="03000509000000000000" charset="-122"/>
              </a:rPr>
              <a:t>         </a:t>
            </a:r>
            <a:endParaRPr lang="en-US" altLang="zh-CN"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6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联系电话：</a:t>
            </a:r>
            <a:r>
              <a:rPr lang="en-US" altLang="zh-CN" sz="1400">
                <a:latin typeface="方正小标宋简体" panose="03000509000000000000" charset="-122"/>
                <a:ea typeface="方正小标宋简体" panose="03000509000000000000" charset="-122"/>
                <a:cs typeface="方正小标宋简体" panose="03000509000000000000" charset="-122"/>
              </a:rPr>
              <a:t>19198419808</a:t>
            </a:r>
            <a:r>
              <a:rPr lang="zh-CN" altLang="en-US" sz="1400">
                <a:latin typeface="方正小标宋简体" panose="03000509000000000000" charset="-122"/>
                <a:ea typeface="方正小标宋简体" panose="03000509000000000000" charset="-122"/>
                <a:cs typeface="方正小标宋简体" panose="03000509000000000000" charset="-122"/>
              </a:rPr>
              <a:t>黄女士</a:t>
            </a:r>
            <a:r>
              <a:rPr lang="en-US" altLang="zh-CN" sz="1400">
                <a:latin typeface="方正小标宋简体" panose="03000509000000000000" charset="-122"/>
                <a:ea typeface="方正小标宋简体" panose="03000509000000000000" charset="-122"/>
                <a:cs typeface="方正小标宋简体" panose="03000509000000000000" charset="-122"/>
              </a:rPr>
              <a:t>     	</a:t>
            </a:r>
            <a:r>
              <a:rPr lang="zh-CN" altLang="en-US" sz="1400">
                <a:latin typeface="方正小标宋简体" panose="03000509000000000000" charset="-122"/>
                <a:ea typeface="方正小标宋简体" panose="03000509000000000000" charset="-122"/>
                <a:cs typeface="方正小标宋简体" panose="03000509000000000000" charset="-122"/>
              </a:rPr>
              <a:t>工作地址：上犹工业园南区数字化新能源产业园</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p:txBody>
      </p:sp>
      <p:pic>
        <p:nvPicPr>
          <p:cNvPr id="20" name="图片 19"/>
          <p:cNvPicPr>
            <a:picLocks noChangeAspect="1"/>
          </p:cNvPicPr>
          <p:nvPr/>
        </p:nvPicPr>
        <p:blipFill>
          <a:blip r:embed="rId6"/>
          <a:stretch>
            <a:fillRect/>
          </a:stretch>
        </p:blipFill>
        <p:spPr>
          <a:xfrm>
            <a:off x="572770" y="5225415"/>
            <a:ext cx="852805" cy="97218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3"/>
          <p:cNvSpPr txBox="1"/>
          <p:nvPr/>
        </p:nvSpPr>
        <p:spPr>
          <a:xfrm>
            <a:off x="6667500" y="5587365"/>
            <a:ext cx="2008505" cy="1046480"/>
          </a:xfrm>
          <a:prstGeom prst="rect">
            <a:avLst/>
          </a:prstGeom>
          <a:solidFill>
            <a:schemeClr val="lt1"/>
          </a:solid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68580" tIns="34290" rIns="68580" bIns="34290" numCol="1" spcCol="0" rtlCol="0" fromWordArt="0" anchor="t" anchorCtr="0" forceAA="0" compatLnSpc="1">
            <a:noAutofit/>
          </a:bodyPr>
          <a:lstStyle/>
          <a:p>
            <a:pPr algn="just" rtl="0" eaLnBrk="1" fontAlgn="auto" latinLnBrk="0" hangingPunct="1">
              <a:lnSpc>
                <a:spcPts val="2600"/>
              </a:lnSpc>
            </a:pPr>
            <a:r>
              <a:rPr lang="en-US" altLang="zh-CN"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rPr>
              <a:t>就业服务咨询热线:</a:t>
            </a:r>
            <a:endParaRPr lang="en-US" altLang="zh-CN"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endParaRPr>
          </a:p>
          <a:p>
            <a:pPr algn="just" rtl="0" eaLnBrk="1" fontAlgn="auto" latinLnBrk="0" hangingPunct="1">
              <a:lnSpc>
                <a:spcPts val="2600"/>
              </a:lnSpc>
            </a:pPr>
            <a:r>
              <a:rPr lang="en-US" altLang="zh-CN"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rPr>
              <a:t>15350272889  </a:t>
            </a:r>
            <a:r>
              <a:rPr lang="zh-CN" altLang="en-US"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rPr>
              <a:t>邓</a:t>
            </a:r>
            <a:endParaRPr lang="zh-CN" altLang="en-US"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endParaRPr>
          </a:p>
        </p:txBody>
      </p:sp>
      <p:pic>
        <p:nvPicPr>
          <p:cNvPr id="9" name="图片 8" descr="0f7a8e78947e937c7b7c0522fa82d3a"/>
          <p:cNvPicPr>
            <a:picLocks noChangeAspect="1"/>
          </p:cNvPicPr>
          <p:nvPr/>
        </p:nvPicPr>
        <p:blipFill>
          <a:blip r:embed="rId1"/>
          <a:stretch>
            <a:fillRect/>
          </a:stretch>
        </p:blipFill>
        <p:spPr>
          <a:xfrm>
            <a:off x="213836" y="111125"/>
            <a:ext cx="678180" cy="672941"/>
          </a:xfrm>
          <a:prstGeom prst="rect">
            <a:avLst/>
          </a:prstGeom>
        </p:spPr>
      </p:pic>
      <p:pic>
        <p:nvPicPr>
          <p:cNvPr id="11" name="图片 10" descr="aa1c03496e94995817e5fe519c1be24"/>
          <p:cNvPicPr>
            <a:picLocks noChangeAspect="1"/>
          </p:cNvPicPr>
          <p:nvPr/>
        </p:nvPicPr>
        <p:blipFill>
          <a:blip r:embed="rId2"/>
          <a:stretch>
            <a:fillRect/>
          </a:stretch>
        </p:blipFill>
        <p:spPr>
          <a:xfrm>
            <a:off x="4481195" y="230823"/>
            <a:ext cx="4515803" cy="606743"/>
          </a:xfrm>
          <a:prstGeom prst="rect">
            <a:avLst/>
          </a:prstGeom>
        </p:spPr>
      </p:pic>
      <p:sp>
        <p:nvSpPr>
          <p:cNvPr id="12" name="文本框 11"/>
          <p:cNvSpPr txBox="1"/>
          <p:nvPr/>
        </p:nvSpPr>
        <p:spPr>
          <a:xfrm>
            <a:off x="971550" y="230823"/>
            <a:ext cx="3429953" cy="553085"/>
          </a:xfrm>
          <a:prstGeom prst="rect">
            <a:avLst/>
          </a:prstGeom>
          <a:noFill/>
        </p:spPr>
        <p:txBody>
          <a:bodyPr wrap="square" rtlCol="0">
            <a:spAutoFit/>
          </a:bodyPr>
          <a:p>
            <a:r>
              <a:rPr lang="zh-CN" altLang="en-US" sz="3000" b="1">
                <a:solidFill>
                  <a:srgbClr val="2E2BA7"/>
                </a:solidFill>
                <a:effectLst>
                  <a:outerShdw blurRad="38100" dist="25400" dir="5400000" algn="ctr" rotWithShape="0">
                    <a:srgbClr val="6E747A">
                      <a:alpha val="43000"/>
                    </a:srgbClr>
                  </a:outerShdw>
                </a:effectLst>
                <a:latin typeface="+mn-ea"/>
              </a:rPr>
              <a:t>营前镇就业之家</a:t>
            </a:r>
            <a:endParaRPr lang="zh-CN" altLang="en-US" sz="3000" b="1">
              <a:solidFill>
                <a:srgbClr val="2E2BA7"/>
              </a:solidFill>
              <a:effectLst>
                <a:outerShdw blurRad="38100" dist="25400" dir="5400000" algn="ctr" rotWithShape="0">
                  <a:srgbClr val="6E747A">
                    <a:alpha val="43000"/>
                  </a:srgbClr>
                </a:outerShdw>
              </a:effectLst>
              <a:latin typeface="+mn-ea"/>
            </a:endParaRPr>
          </a:p>
        </p:txBody>
      </p:sp>
      <p:pic>
        <p:nvPicPr>
          <p:cNvPr id="17" name="图片 16"/>
          <p:cNvPicPr>
            <a:picLocks noChangeAspect="1"/>
          </p:cNvPicPr>
          <p:nvPr/>
        </p:nvPicPr>
        <p:blipFill>
          <a:blip r:embed="rId3"/>
          <a:stretch>
            <a:fillRect/>
          </a:stretch>
        </p:blipFill>
        <p:spPr>
          <a:xfrm>
            <a:off x="1613694" y="5318919"/>
            <a:ext cx="869633" cy="869633"/>
          </a:xfrm>
          <a:prstGeom prst="rect">
            <a:avLst/>
          </a:prstGeom>
        </p:spPr>
      </p:pic>
      <p:pic>
        <p:nvPicPr>
          <p:cNvPr id="19" name="图片 18"/>
          <p:cNvPicPr>
            <a:picLocks noChangeAspect="1"/>
          </p:cNvPicPr>
          <p:nvPr/>
        </p:nvPicPr>
        <p:blipFill>
          <a:blip r:embed="rId4"/>
          <a:stretch>
            <a:fillRect/>
          </a:stretch>
        </p:blipFill>
        <p:spPr>
          <a:xfrm>
            <a:off x="4400550" y="5752465"/>
            <a:ext cx="1381760" cy="716280"/>
          </a:xfrm>
          <a:prstGeom prst="rect">
            <a:avLst/>
          </a:prstGeom>
        </p:spPr>
      </p:pic>
      <p:sp>
        <p:nvSpPr>
          <p:cNvPr id="3" name="文本框 2"/>
          <p:cNvSpPr txBox="1"/>
          <p:nvPr/>
        </p:nvSpPr>
        <p:spPr>
          <a:xfrm>
            <a:off x="438785" y="6221730"/>
            <a:ext cx="1102995" cy="247015"/>
          </a:xfrm>
          <a:prstGeom prst="rect">
            <a:avLst/>
          </a:prstGeom>
          <a:noFill/>
        </p:spPr>
        <p:txBody>
          <a:bodyPr wrap="square" rtlCol="0">
            <a:noAutofit/>
          </a:bodyPr>
          <a:p>
            <a:pPr algn="ctr"/>
            <a:r>
              <a:rPr lang="zh-CN" altLang="en-US" sz="1000" b="1">
                <a:solidFill>
                  <a:srgbClr val="2522B0"/>
                </a:solidFill>
              </a:rPr>
              <a:t>就业之家小程序</a:t>
            </a:r>
            <a:endParaRPr lang="zh-CN" altLang="en-US" sz="1000" b="1">
              <a:solidFill>
                <a:srgbClr val="2522B0"/>
              </a:solidFill>
            </a:endParaRPr>
          </a:p>
        </p:txBody>
      </p:sp>
      <p:sp>
        <p:nvSpPr>
          <p:cNvPr id="6" name="文本框 5"/>
          <p:cNvSpPr txBox="1"/>
          <p:nvPr/>
        </p:nvSpPr>
        <p:spPr>
          <a:xfrm>
            <a:off x="1550670" y="6221730"/>
            <a:ext cx="960120" cy="247015"/>
          </a:xfrm>
          <a:prstGeom prst="rect">
            <a:avLst/>
          </a:prstGeom>
          <a:noFill/>
        </p:spPr>
        <p:txBody>
          <a:bodyPr wrap="square" rtlCol="0">
            <a:noAutofit/>
          </a:bodyPr>
          <a:p>
            <a:pPr algn="ctr"/>
            <a:r>
              <a:rPr lang="zh-CN" altLang="en-US" sz="1000" b="1">
                <a:solidFill>
                  <a:srgbClr val="2522B0"/>
                </a:solidFill>
              </a:rPr>
              <a:t>微信公众号</a:t>
            </a:r>
            <a:endParaRPr lang="zh-CN" altLang="en-US" sz="1000" b="1">
              <a:solidFill>
                <a:srgbClr val="2522B0"/>
              </a:solidFill>
            </a:endParaRPr>
          </a:p>
        </p:txBody>
      </p:sp>
      <p:pic>
        <p:nvPicPr>
          <p:cNvPr id="2" name="图片 1"/>
          <p:cNvPicPr>
            <a:picLocks noChangeAspect="1"/>
          </p:cNvPicPr>
          <p:nvPr/>
        </p:nvPicPr>
        <p:blipFill>
          <a:blip r:embed="rId5"/>
          <a:srcRect l="15478" t="13258" r="15454" b="41006"/>
          <a:stretch>
            <a:fillRect/>
          </a:stretch>
        </p:blipFill>
        <p:spPr>
          <a:xfrm>
            <a:off x="2752725" y="5361940"/>
            <a:ext cx="833755" cy="826770"/>
          </a:xfrm>
          <a:prstGeom prst="rect">
            <a:avLst/>
          </a:prstGeom>
        </p:spPr>
      </p:pic>
      <p:sp>
        <p:nvSpPr>
          <p:cNvPr id="8" name="文本框 7"/>
          <p:cNvSpPr txBox="1"/>
          <p:nvPr/>
        </p:nvSpPr>
        <p:spPr>
          <a:xfrm>
            <a:off x="2726055" y="6246495"/>
            <a:ext cx="960120" cy="247015"/>
          </a:xfrm>
          <a:prstGeom prst="rect">
            <a:avLst/>
          </a:prstGeom>
          <a:noFill/>
        </p:spPr>
        <p:txBody>
          <a:bodyPr wrap="square" rtlCol="0">
            <a:noAutofit/>
          </a:bodyPr>
          <a:p>
            <a:pPr algn="ctr"/>
            <a:r>
              <a:rPr lang="zh-CN" altLang="en-US" sz="1000" b="1">
                <a:solidFill>
                  <a:srgbClr val="2522B0"/>
                </a:solidFill>
              </a:rPr>
              <a:t>抖音号</a:t>
            </a:r>
            <a:endParaRPr lang="zh-CN" altLang="en-US" sz="1000" b="1">
              <a:solidFill>
                <a:srgbClr val="2522B0"/>
              </a:solidFill>
            </a:endParaRPr>
          </a:p>
        </p:txBody>
      </p:sp>
      <p:sp>
        <p:nvSpPr>
          <p:cNvPr id="7" name="圆角矩形 6"/>
          <p:cNvSpPr/>
          <p:nvPr/>
        </p:nvSpPr>
        <p:spPr>
          <a:xfrm>
            <a:off x="101600" y="919480"/>
            <a:ext cx="8941435" cy="5798820"/>
          </a:xfrm>
          <a:prstGeom prst="roundRect">
            <a:avLst/>
          </a:prstGeom>
          <a:ln w="85725">
            <a:solidFill>
              <a:srgbClr val="2E2BA7"/>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10" name="矩形 9"/>
          <p:cNvSpPr/>
          <p:nvPr/>
        </p:nvSpPr>
        <p:spPr>
          <a:xfrm>
            <a:off x="102235" y="918845"/>
            <a:ext cx="8940800" cy="5799455"/>
          </a:xfrm>
          <a:prstGeom prst="rect">
            <a:avLst/>
          </a:prstGeom>
          <a:ln w="76200">
            <a:solidFill>
              <a:srgbClr val="2E2BA7"/>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cxnSp>
        <p:nvCxnSpPr>
          <p:cNvPr id="27" name="直接连接符 26"/>
          <p:cNvCxnSpPr/>
          <p:nvPr/>
        </p:nvCxnSpPr>
        <p:spPr>
          <a:xfrm>
            <a:off x="127000" y="5153660"/>
            <a:ext cx="8917940" cy="0"/>
          </a:xfrm>
          <a:prstGeom prst="line">
            <a:avLst/>
          </a:prstGeom>
          <a:ln w="85725">
            <a:solidFill>
              <a:srgbClr val="2E2BA7"/>
            </a:solidFill>
          </a:ln>
        </p:spPr>
        <p:style>
          <a:lnRef idx="2">
            <a:schemeClr val="accent1"/>
          </a:lnRef>
          <a:fillRef idx="0">
            <a:srgbClr val="FFFFFF"/>
          </a:fillRef>
          <a:effectRef idx="0">
            <a:srgbClr val="FFFFFF"/>
          </a:effectRef>
          <a:fontRef idx="minor">
            <a:schemeClr val="tx1"/>
          </a:fontRef>
        </p:style>
      </p:cxnSp>
      <p:sp>
        <p:nvSpPr>
          <p:cNvPr id="14" name="文本框 13"/>
          <p:cNvSpPr txBox="1"/>
          <p:nvPr/>
        </p:nvSpPr>
        <p:spPr>
          <a:xfrm>
            <a:off x="3849370" y="5382260"/>
            <a:ext cx="2818130" cy="460375"/>
          </a:xfrm>
          <a:prstGeom prst="rect">
            <a:avLst/>
          </a:prstGeom>
          <a:noFill/>
        </p:spPr>
        <p:txBody>
          <a:bodyPr wrap="square" rtlCol="0">
            <a:spAutoFit/>
          </a:bodyPr>
          <a:p>
            <a:pPr algn="ctr"/>
            <a:r>
              <a:rPr lang="zh-CN" altLang="en-US"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rPr>
              <a:t>去</a:t>
            </a:r>
            <a:r>
              <a:rPr lang="en-US" altLang="zh-CN"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rPr>
              <a:t>上班</a:t>
            </a:r>
            <a:r>
              <a:rPr lang="zh-CN" altLang="en-US"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rPr>
              <a:t>不如</a:t>
            </a:r>
            <a:r>
              <a:rPr lang="en-US" altLang="zh-CN"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rPr>
              <a:t>来上犹！</a:t>
            </a:r>
            <a:endParaRPr lang="en-US" altLang="zh-CN"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endParaRPr>
          </a:p>
        </p:txBody>
      </p:sp>
      <p:sp>
        <p:nvSpPr>
          <p:cNvPr id="16" name="任意多边形 15"/>
          <p:cNvSpPr/>
          <p:nvPr/>
        </p:nvSpPr>
        <p:spPr>
          <a:xfrm>
            <a:off x="125730" y="947420"/>
            <a:ext cx="550545" cy="561975"/>
          </a:xfrm>
          <a:custGeom>
            <a:avLst/>
            <a:gdLst>
              <a:gd name="connisteX0" fmla="*/ 9525 w 550545"/>
              <a:gd name="connsiteY0" fmla="*/ 561975 h 561975"/>
              <a:gd name="connisteX1" fmla="*/ 550545 w 550545"/>
              <a:gd name="connsiteY1" fmla="*/ 6985 h 561975"/>
              <a:gd name="connisteX2" fmla="*/ 0 w 550545"/>
              <a:gd name="connsiteY2" fmla="*/ 0 h 561975"/>
              <a:gd name="connisteX3" fmla="*/ 9525 w 550545"/>
              <a:gd name="connsiteY3" fmla="*/ 561975 h 561975"/>
            </a:gdLst>
            <a:ahLst/>
            <a:cxnLst>
              <a:cxn ang="0">
                <a:pos x="connisteX0" y="connsiteY0"/>
              </a:cxn>
              <a:cxn ang="0">
                <a:pos x="connisteX1" y="connsiteY1"/>
              </a:cxn>
              <a:cxn ang="0">
                <a:pos x="connisteX2" y="connsiteY2"/>
              </a:cxn>
              <a:cxn ang="0">
                <a:pos x="connisteX3" y="connsiteY3"/>
              </a:cxn>
            </a:cxnLst>
            <a:rect l="l" t="t" r="r" b="b"/>
            <a:pathLst>
              <a:path w="550545" h="561975">
                <a:moveTo>
                  <a:pt x="9525" y="561975"/>
                </a:moveTo>
                <a:lnTo>
                  <a:pt x="550545" y="6985"/>
                </a:lnTo>
                <a:lnTo>
                  <a:pt x="0" y="0"/>
                </a:lnTo>
                <a:lnTo>
                  <a:pt x="9525" y="561975"/>
                </a:lnTo>
                <a:close/>
              </a:path>
            </a:pathLst>
          </a:custGeom>
          <a:solidFill>
            <a:srgbClr val="2E2BA7"/>
          </a:solidFill>
          <a:ln>
            <a:solidFill>
              <a:srgbClr val="2E2BA7"/>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任意多边形 17"/>
          <p:cNvSpPr/>
          <p:nvPr/>
        </p:nvSpPr>
        <p:spPr>
          <a:xfrm rot="16200000">
            <a:off x="142240" y="6154420"/>
            <a:ext cx="550545" cy="561975"/>
          </a:xfrm>
          <a:custGeom>
            <a:avLst/>
            <a:gdLst>
              <a:gd name="connisteX0" fmla="*/ 9525 w 550545"/>
              <a:gd name="connsiteY0" fmla="*/ 561975 h 561975"/>
              <a:gd name="connisteX1" fmla="*/ 550545 w 550545"/>
              <a:gd name="connsiteY1" fmla="*/ 6985 h 561975"/>
              <a:gd name="connisteX2" fmla="*/ 0 w 550545"/>
              <a:gd name="connsiteY2" fmla="*/ 0 h 561975"/>
              <a:gd name="connisteX3" fmla="*/ 9525 w 550545"/>
              <a:gd name="connsiteY3" fmla="*/ 561975 h 561975"/>
            </a:gdLst>
            <a:ahLst/>
            <a:cxnLst>
              <a:cxn ang="0">
                <a:pos x="connisteX0" y="connsiteY0"/>
              </a:cxn>
              <a:cxn ang="0">
                <a:pos x="connisteX1" y="connsiteY1"/>
              </a:cxn>
              <a:cxn ang="0">
                <a:pos x="connisteX2" y="connsiteY2"/>
              </a:cxn>
              <a:cxn ang="0">
                <a:pos x="connisteX3" y="connsiteY3"/>
              </a:cxn>
            </a:cxnLst>
            <a:rect l="l" t="t" r="r" b="b"/>
            <a:pathLst>
              <a:path w="550545" h="561975">
                <a:moveTo>
                  <a:pt x="9525" y="561975"/>
                </a:moveTo>
                <a:lnTo>
                  <a:pt x="550545" y="6985"/>
                </a:lnTo>
                <a:lnTo>
                  <a:pt x="0" y="0"/>
                </a:lnTo>
                <a:lnTo>
                  <a:pt x="9525" y="561975"/>
                </a:lnTo>
                <a:close/>
              </a:path>
            </a:pathLst>
          </a:custGeom>
          <a:solidFill>
            <a:srgbClr val="2E2BA7"/>
          </a:solidFill>
          <a:ln>
            <a:solidFill>
              <a:srgbClr val="2E2BA7"/>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2" name="任意多边形 21"/>
          <p:cNvSpPr/>
          <p:nvPr/>
        </p:nvSpPr>
        <p:spPr>
          <a:xfrm rot="5400000">
            <a:off x="8456295" y="931545"/>
            <a:ext cx="550545" cy="561975"/>
          </a:xfrm>
          <a:custGeom>
            <a:avLst/>
            <a:gdLst>
              <a:gd name="connisteX0" fmla="*/ 9525 w 550545"/>
              <a:gd name="connsiteY0" fmla="*/ 561975 h 561975"/>
              <a:gd name="connisteX1" fmla="*/ 550545 w 550545"/>
              <a:gd name="connsiteY1" fmla="*/ 6985 h 561975"/>
              <a:gd name="connisteX2" fmla="*/ 0 w 550545"/>
              <a:gd name="connsiteY2" fmla="*/ 0 h 561975"/>
              <a:gd name="connisteX3" fmla="*/ 9525 w 550545"/>
              <a:gd name="connsiteY3" fmla="*/ 561975 h 561975"/>
            </a:gdLst>
            <a:ahLst/>
            <a:cxnLst>
              <a:cxn ang="0">
                <a:pos x="connisteX0" y="connsiteY0"/>
              </a:cxn>
              <a:cxn ang="0">
                <a:pos x="connisteX1" y="connsiteY1"/>
              </a:cxn>
              <a:cxn ang="0">
                <a:pos x="connisteX2" y="connsiteY2"/>
              </a:cxn>
              <a:cxn ang="0">
                <a:pos x="connisteX3" y="connsiteY3"/>
              </a:cxn>
            </a:cxnLst>
            <a:rect l="l" t="t" r="r" b="b"/>
            <a:pathLst>
              <a:path w="550545" h="561975">
                <a:moveTo>
                  <a:pt x="9525" y="561975"/>
                </a:moveTo>
                <a:lnTo>
                  <a:pt x="550545" y="6985"/>
                </a:lnTo>
                <a:lnTo>
                  <a:pt x="0" y="0"/>
                </a:lnTo>
                <a:lnTo>
                  <a:pt x="9525" y="561975"/>
                </a:lnTo>
                <a:close/>
              </a:path>
            </a:pathLst>
          </a:custGeom>
          <a:solidFill>
            <a:srgbClr val="2E2BA7"/>
          </a:solidFill>
          <a:ln>
            <a:solidFill>
              <a:srgbClr val="2E2BA7"/>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3" name="任意多边形 22"/>
          <p:cNvSpPr/>
          <p:nvPr/>
        </p:nvSpPr>
        <p:spPr>
          <a:xfrm rot="10800000">
            <a:off x="8453755" y="6151245"/>
            <a:ext cx="550545" cy="561975"/>
          </a:xfrm>
          <a:custGeom>
            <a:avLst/>
            <a:gdLst>
              <a:gd name="connisteX0" fmla="*/ 9525 w 550545"/>
              <a:gd name="connsiteY0" fmla="*/ 561975 h 561975"/>
              <a:gd name="connisteX1" fmla="*/ 550545 w 550545"/>
              <a:gd name="connsiteY1" fmla="*/ 6985 h 561975"/>
              <a:gd name="connisteX2" fmla="*/ 0 w 550545"/>
              <a:gd name="connsiteY2" fmla="*/ 0 h 561975"/>
              <a:gd name="connisteX3" fmla="*/ 9525 w 550545"/>
              <a:gd name="connsiteY3" fmla="*/ 561975 h 561975"/>
            </a:gdLst>
            <a:ahLst/>
            <a:cxnLst>
              <a:cxn ang="0">
                <a:pos x="connisteX0" y="connsiteY0"/>
              </a:cxn>
              <a:cxn ang="0">
                <a:pos x="connisteX1" y="connsiteY1"/>
              </a:cxn>
              <a:cxn ang="0">
                <a:pos x="connisteX2" y="connsiteY2"/>
              </a:cxn>
              <a:cxn ang="0">
                <a:pos x="connisteX3" y="connsiteY3"/>
              </a:cxn>
            </a:cxnLst>
            <a:rect l="l" t="t" r="r" b="b"/>
            <a:pathLst>
              <a:path w="550545" h="561975">
                <a:moveTo>
                  <a:pt x="9525" y="561975"/>
                </a:moveTo>
                <a:lnTo>
                  <a:pt x="550545" y="6985"/>
                </a:lnTo>
                <a:lnTo>
                  <a:pt x="0" y="0"/>
                </a:lnTo>
                <a:lnTo>
                  <a:pt x="9525" y="561975"/>
                </a:lnTo>
                <a:close/>
              </a:path>
            </a:pathLst>
          </a:custGeom>
          <a:solidFill>
            <a:srgbClr val="2E2BA7"/>
          </a:solidFill>
          <a:ln>
            <a:solidFill>
              <a:srgbClr val="2E2BA7"/>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5" name="文本框 14"/>
          <p:cNvSpPr txBox="1"/>
          <p:nvPr/>
        </p:nvSpPr>
        <p:spPr>
          <a:xfrm>
            <a:off x="225425" y="1105535"/>
            <a:ext cx="8585835" cy="3726815"/>
          </a:xfrm>
          <a:prstGeom prst="rect">
            <a:avLst/>
          </a:prstGeom>
          <a:noFill/>
        </p:spPr>
        <p:txBody>
          <a:bodyPr wrap="square" rtlCol="0">
            <a:noAutofit/>
          </a:bodyPr>
          <a:p>
            <a:pPr indent="355600" algn="ctr" fontAlgn="auto">
              <a:lnSpc>
                <a:spcPts val="15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亿思特（赣州）灯饰发展有限公司招工简章</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5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亿思特</a:t>
            </a:r>
            <a:r>
              <a:rPr lang="en-US" altLang="zh-CN" sz="1400">
                <a:latin typeface="方正小标宋简体" panose="03000509000000000000" charset="-122"/>
                <a:ea typeface="方正小标宋简体" panose="03000509000000000000" charset="-122"/>
                <a:cs typeface="方正小标宋简体" panose="03000509000000000000" charset="-122"/>
              </a:rPr>
              <a:t>(</a:t>
            </a:r>
            <a:r>
              <a:rPr lang="zh-CN" altLang="en-US" sz="1400">
                <a:latin typeface="方正小标宋简体" panose="03000509000000000000" charset="-122"/>
                <a:ea typeface="方正小标宋简体" panose="03000509000000000000" charset="-122"/>
                <a:cs typeface="方正小标宋简体" panose="03000509000000000000" charset="-122"/>
              </a:rPr>
              <a:t>赣州</a:t>
            </a:r>
            <a:r>
              <a:rPr lang="en-US" altLang="zh-CN" sz="1400">
                <a:latin typeface="方正小标宋简体" panose="03000509000000000000" charset="-122"/>
                <a:ea typeface="方正小标宋简体" panose="03000509000000000000" charset="-122"/>
                <a:cs typeface="方正小标宋简体" panose="03000509000000000000" charset="-122"/>
              </a:rPr>
              <a:t>)</a:t>
            </a:r>
            <a:r>
              <a:rPr lang="zh-CN" altLang="en-US" sz="1400">
                <a:latin typeface="方正小标宋简体" panose="03000509000000000000" charset="-122"/>
                <a:ea typeface="方正小标宋简体" panose="03000509000000000000" charset="-122"/>
                <a:cs typeface="方正小标宋简体" panose="03000509000000000000" charset="-122"/>
              </a:rPr>
              <a:t>灯饰产业发展有限公司坐落于中国</a:t>
            </a:r>
            <a:r>
              <a:rPr lang="en-US" altLang="zh-CN" sz="1400">
                <a:latin typeface="方正小标宋简体" panose="03000509000000000000" charset="-122"/>
                <a:ea typeface="方正小标宋简体" panose="03000509000000000000" charset="-122"/>
                <a:cs typeface="方正小标宋简体" panose="03000509000000000000" charset="-122"/>
              </a:rPr>
              <a:t>·</a:t>
            </a:r>
            <a:r>
              <a:rPr lang="zh-CN" altLang="en-US" sz="1400">
                <a:latin typeface="方正小标宋简体" panose="03000509000000000000" charset="-122"/>
                <a:ea typeface="方正小标宋简体" panose="03000509000000000000" charset="-122"/>
                <a:cs typeface="方正小标宋简体" panose="03000509000000000000" charset="-122"/>
              </a:rPr>
              <a:t>上犹光电科技产业园一区，位于上犹县黄埠工业园南区</a:t>
            </a:r>
            <a:r>
              <a:rPr lang="en-US" altLang="zh-CN" sz="1400">
                <a:latin typeface="方正小标宋简体" panose="03000509000000000000" charset="-122"/>
                <a:ea typeface="方正小标宋简体" panose="03000509000000000000" charset="-122"/>
                <a:cs typeface="方正小标宋简体" panose="03000509000000000000" charset="-122"/>
              </a:rPr>
              <a:t>-</a:t>
            </a:r>
            <a:r>
              <a:rPr lang="zh-CN" altLang="en-US" sz="1400">
                <a:latin typeface="方正小标宋简体" panose="03000509000000000000" charset="-122"/>
                <a:ea typeface="方正小标宋简体" panose="03000509000000000000" charset="-122"/>
                <a:cs typeface="方正小标宋简体" panose="03000509000000000000" charset="-122"/>
              </a:rPr>
              <a:t>上犹县小微企业创业园，公司成立于</a:t>
            </a:r>
            <a:r>
              <a:rPr lang="en-US" altLang="zh-CN" sz="1400">
                <a:latin typeface="方正小标宋简体" panose="03000509000000000000" charset="-122"/>
                <a:ea typeface="方正小标宋简体" panose="03000509000000000000" charset="-122"/>
                <a:cs typeface="方正小标宋简体" panose="03000509000000000000" charset="-122"/>
              </a:rPr>
              <a:t>2016</a:t>
            </a:r>
            <a:r>
              <a:rPr lang="zh-CN" altLang="en-US" sz="1400">
                <a:latin typeface="方正小标宋简体" panose="03000509000000000000" charset="-122"/>
                <a:ea typeface="方正小标宋简体" panose="03000509000000000000" charset="-122"/>
                <a:cs typeface="方正小标宋简体" panose="03000509000000000000" charset="-122"/>
              </a:rPr>
              <a:t>年</a:t>
            </a:r>
            <a:r>
              <a:rPr lang="en-US" altLang="zh-CN" sz="1400">
                <a:latin typeface="方正小标宋简体" panose="03000509000000000000" charset="-122"/>
                <a:ea typeface="方正小标宋简体" panose="03000509000000000000" charset="-122"/>
                <a:cs typeface="方正小标宋简体" panose="03000509000000000000" charset="-122"/>
              </a:rPr>
              <a:t>9</a:t>
            </a:r>
            <a:r>
              <a:rPr lang="zh-CN" altLang="en-US" sz="1400">
                <a:latin typeface="方正小标宋简体" panose="03000509000000000000" charset="-122"/>
                <a:ea typeface="方正小标宋简体" panose="03000509000000000000" charset="-122"/>
                <a:cs typeface="方正小标宋简体" panose="03000509000000000000" charset="-122"/>
              </a:rPr>
              <a:t>月，总投资</a:t>
            </a:r>
            <a:r>
              <a:rPr lang="en-US" altLang="zh-CN" sz="1400">
                <a:latin typeface="方正小标宋简体" panose="03000509000000000000" charset="-122"/>
                <a:ea typeface="方正小标宋简体" panose="03000509000000000000" charset="-122"/>
                <a:cs typeface="方正小标宋简体" panose="03000509000000000000" charset="-122"/>
              </a:rPr>
              <a:t>8000</a:t>
            </a:r>
            <a:r>
              <a:rPr lang="zh-CN" altLang="en-US" sz="1400">
                <a:latin typeface="方正小标宋简体" panose="03000509000000000000" charset="-122"/>
                <a:ea typeface="方正小标宋简体" panose="03000509000000000000" charset="-122"/>
                <a:cs typeface="方正小标宋简体" panose="03000509000000000000" charset="-122"/>
              </a:rPr>
              <a:t>万元，固定资产投资</a:t>
            </a:r>
            <a:r>
              <a:rPr lang="en-US" altLang="zh-CN" sz="1400">
                <a:latin typeface="方正小标宋简体" panose="03000509000000000000" charset="-122"/>
                <a:ea typeface="方正小标宋简体" panose="03000509000000000000" charset="-122"/>
                <a:cs typeface="方正小标宋简体" panose="03000509000000000000" charset="-122"/>
              </a:rPr>
              <a:t>4600</a:t>
            </a:r>
            <a:r>
              <a:rPr lang="zh-CN" altLang="en-US" sz="1400">
                <a:latin typeface="方正小标宋简体" panose="03000509000000000000" charset="-122"/>
                <a:ea typeface="方正小标宋简体" panose="03000509000000000000" charset="-122"/>
                <a:cs typeface="方正小标宋简体" panose="03000509000000000000" charset="-122"/>
              </a:rPr>
              <a:t>万元，年产值</a:t>
            </a:r>
            <a:r>
              <a:rPr lang="en-US" altLang="zh-CN" sz="1400">
                <a:latin typeface="方正小标宋简体" panose="03000509000000000000" charset="-122"/>
                <a:ea typeface="方正小标宋简体" panose="03000509000000000000" charset="-122"/>
                <a:cs typeface="方正小标宋简体" panose="03000509000000000000" charset="-122"/>
              </a:rPr>
              <a:t>1.2</a:t>
            </a:r>
            <a:r>
              <a:rPr lang="zh-CN" altLang="en-US" sz="1400">
                <a:latin typeface="方正小标宋简体" panose="03000509000000000000" charset="-122"/>
                <a:ea typeface="方正小标宋简体" panose="03000509000000000000" charset="-122"/>
                <a:cs typeface="方正小标宋简体" panose="03000509000000000000" charset="-122"/>
              </a:rPr>
              <a:t>亿元，年纳税</a:t>
            </a:r>
            <a:r>
              <a:rPr lang="en-US" altLang="zh-CN" sz="1400">
                <a:latin typeface="方正小标宋简体" panose="03000509000000000000" charset="-122"/>
                <a:ea typeface="方正小标宋简体" panose="03000509000000000000" charset="-122"/>
                <a:cs typeface="方正小标宋简体" panose="03000509000000000000" charset="-122"/>
              </a:rPr>
              <a:t>360</a:t>
            </a:r>
            <a:r>
              <a:rPr lang="zh-CN" altLang="en-US" sz="1400">
                <a:latin typeface="方正小标宋简体" panose="03000509000000000000" charset="-122"/>
                <a:ea typeface="方正小标宋简体" panose="03000509000000000000" charset="-122"/>
                <a:cs typeface="方正小标宋简体" panose="03000509000000000000" charset="-122"/>
              </a:rPr>
              <a:t>万元，提供就业岗位</a:t>
            </a:r>
            <a:r>
              <a:rPr lang="en-US" altLang="zh-CN" sz="1400">
                <a:latin typeface="方正小标宋简体" panose="03000509000000000000" charset="-122"/>
                <a:ea typeface="方正小标宋简体" panose="03000509000000000000" charset="-122"/>
                <a:cs typeface="方正小标宋简体" panose="03000509000000000000" charset="-122"/>
              </a:rPr>
              <a:t>280</a:t>
            </a:r>
            <a:r>
              <a:rPr lang="zh-CN" altLang="en-US" sz="1400">
                <a:latin typeface="方正小标宋简体" panose="03000509000000000000" charset="-122"/>
                <a:ea typeface="方正小标宋简体" panose="03000509000000000000" charset="-122"/>
                <a:cs typeface="方正小标宋简体" panose="03000509000000000000" charset="-122"/>
              </a:rPr>
              <a:t>个，属当前国际先进的全自动化灯串生产企业，主要生产裸灯串、</a:t>
            </a:r>
            <a:r>
              <a:rPr lang="en-US" altLang="zh-CN" sz="1400">
                <a:latin typeface="方正小标宋简体" panose="03000509000000000000" charset="-122"/>
                <a:ea typeface="方正小标宋简体" panose="03000509000000000000" charset="-122"/>
                <a:cs typeface="方正小标宋简体" panose="03000509000000000000" charset="-122"/>
              </a:rPr>
              <a:t>LED</a:t>
            </a:r>
            <a:r>
              <a:rPr lang="zh-CN" altLang="en-US" sz="1400">
                <a:latin typeface="方正小标宋简体" panose="03000509000000000000" charset="-122"/>
                <a:ea typeface="方正小标宋简体" panose="03000509000000000000" charset="-122"/>
                <a:cs typeface="方正小标宋简体" panose="03000509000000000000" charset="-122"/>
              </a:rPr>
              <a:t>支架、</a:t>
            </a:r>
            <a:r>
              <a:rPr lang="en-US" altLang="zh-CN" sz="1400">
                <a:latin typeface="方正小标宋简体" panose="03000509000000000000" charset="-122"/>
                <a:ea typeface="方正小标宋简体" panose="03000509000000000000" charset="-122"/>
                <a:cs typeface="方正小标宋简体" panose="03000509000000000000" charset="-122"/>
              </a:rPr>
              <a:t>LED</a:t>
            </a:r>
            <a:r>
              <a:rPr lang="zh-CN" altLang="en-US" sz="1400">
                <a:latin typeface="方正小标宋简体" panose="03000509000000000000" charset="-122"/>
                <a:ea typeface="方正小标宋简体" panose="03000509000000000000" charset="-122"/>
                <a:cs typeface="方正小标宋简体" panose="03000509000000000000" charset="-122"/>
              </a:rPr>
              <a:t>贴片等灯饰产品；其生产的裸灯串由铜线和</a:t>
            </a:r>
            <a:r>
              <a:rPr lang="en-US" altLang="zh-CN" sz="1400">
                <a:latin typeface="方正小标宋简体" panose="03000509000000000000" charset="-122"/>
                <a:ea typeface="方正小标宋简体" panose="03000509000000000000" charset="-122"/>
                <a:cs typeface="方正小标宋简体" panose="03000509000000000000" charset="-122"/>
              </a:rPr>
              <a:t>LED</a:t>
            </a:r>
            <a:r>
              <a:rPr lang="zh-CN" altLang="en-US" sz="1400">
                <a:latin typeface="方正小标宋简体" panose="03000509000000000000" charset="-122"/>
                <a:ea typeface="方正小标宋简体" panose="03000509000000000000" charset="-122"/>
                <a:cs typeface="方正小标宋简体" panose="03000509000000000000" charset="-122"/>
              </a:rPr>
              <a:t>光源组成，可随意编织成灯饰艺术品。因生产需要，现诚聘以下人员加盟公司共同发展：</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5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一、自动化机器操作员</a:t>
            </a:r>
            <a:r>
              <a:rPr lang="en-US" altLang="zh-CN" sz="1400">
                <a:latin typeface="方正小标宋简体" panose="03000509000000000000" charset="-122"/>
                <a:ea typeface="方正小标宋简体" panose="03000509000000000000" charset="-122"/>
                <a:cs typeface="方正小标宋简体" panose="03000509000000000000" charset="-122"/>
              </a:rPr>
              <a:t> 20</a:t>
            </a:r>
            <a:r>
              <a:rPr lang="zh-CN" altLang="en-US" sz="1400">
                <a:latin typeface="方正小标宋简体" panose="03000509000000000000" charset="-122"/>
                <a:ea typeface="方正小标宋简体" panose="03000509000000000000" charset="-122"/>
                <a:cs typeface="方正小标宋简体" panose="03000509000000000000" charset="-122"/>
              </a:rPr>
              <a:t>名</a:t>
            </a:r>
            <a:r>
              <a:rPr lang="en-US" altLang="zh-CN" sz="1400">
                <a:latin typeface="方正小标宋简体" panose="03000509000000000000" charset="-122"/>
                <a:ea typeface="方正小标宋简体" panose="03000509000000000000" charset="-122"/>
                <a:cs typeface="方正小标宋简体" panose="03000509000000000000" charset="-122"/>
              </a:rPr>
              <a:t>           </a:t>
            </a:r>
            <a:endParaRPr lang="en-US" altLang="zh-CN"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5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要求：男女不限，</a:t>
            </a:r>
            <a:r>
              <a:rPr lang="en-US" altLang="zh-CN" sz="1400">
                <a:latin typeface="方正小标宋简体" panose="03000509000000000000" charset="-122"/>
                <a:ea typeface="方正小标宋简体" panose="03000509000000000000" charset="-122"/>
                <a:cs typeface="方正小标宋简体" panose="03000509000000000000" charset="-122"/>
              </a:rPr>
              <a:t>18-45</a:t>
            </a:r>
            <a:r>
              <a:rPr lang="zh-CN" altLang="en-US" sz="1400">
                <a:latin typeface="方正小标宋简体" panose="03000509000000000000" charset="-122"/>
                <a:ea typeface="方正小标宋简体" panose="03000509000000000000" charset="-122"/>
                <a:cs typeface="方正小标宋简体" panose="03000509000000000000" charset="-122"/>
              </a:rPr>
              <a:t>岁，身体健康，视力良好，能接受两班倒，半个月试用期</a:t>
            </a:r>
            <a:r>
              <a:rPr lang="en-US" altLang="zh-CN" sz="1400">
                <a:latin typeface="方正小标宋简体" panose="03000509000000000000" charset="-122"/>
                <a:ea typeface="方正小标宋简体" panose="03000509000000000000" charset="-122"/>
                <a:cs typeface="方正小标宋简体" panose="03000509000000000000" charset="-122"/>
              </a:rPr>
              <a:t>13</a:t>
            </a:r>
            <a:r>
              <a:rPr lang="zh-CN" altLang="en-US" sz="1400">
                <a:latin typeface="方正小标宋简体" panose="03000509000000000000" charset="-122"/>
                <a:ea typeface="方正小标宋简体" panose="03000509000000000000" charset="-122"/>
                <a:cs typeface="方正小标宋简体" panose="03000509000000000000" charset="-122"/>
              </a:rPr>
              <a:t>元</a:t>
            </a:r>
            <a:r>
              <a:rPr lang="en-US" altLang="zh-CN" sz="1400">
                <a:latin typeface="方正小标宋简体" panose="03000509000000000000" charset="-122"/>
                <a:ea typeface="方正小标宋简体" panose="03000509000000000000" charset="-122"/>
                <a:cs typeface="方正小标宋简体" panose="03000509000000000000" charset="-122"/>
              </a:rPr>
              <a:t>/</a:t>
            </a:r>
            <a:r>
              <a:rPr lang="zh-CN" altLang="en-US" sz="1400">
                <a:latin typeface="方正小标宋简体" panose="03000509000000000000" charset="-122"/>
                <a:ea typeface="方正小标宋简体" panose="03000509000000000000" charset="-122"/>
                <a:cs typeface="方正小标宋简体" panose="03000509000000000000" charset="-122"/>
              </a:rPr>
              <a:t>小时，试用期过后</a:t>
            </a:r>
            <a:r>
              <a:rPr lang="en-US" altLang="zh-CN" sz="1400">
                <a:latin typeface="方正小标宋简体" panose="03000509000000000000" charset="-122"/>
                <a:ea typeface="方正小标宋简体" panose="03000509000000000000" charset="-122"/>
                <a:cs typeface="方正小标宋简体" panose="03000509000000000000" charset="-122"/>
              </a:rPr>
              <a:t>15</a:t>
            </a:r>
            <a:r>
              <a:rPr lang="zh-CN" altLang="en-US" sz="1400">
                <a:latin typeface="方正小标宋简体" panose="03000509000000000000" charset="-122"/>
                <a:ea typeface="方正小标宋简体" panose="03000509000000000000" charset="-122"/>
                <a:cs typeface="方正小标宋简体" panose="03000509000000000000" charset="-122"/>
              </a:rPr>
              <a:t>元</a:t>
            </a:r>
            <a:r>
              <a:rPr lang="en-US" altLang="zh-CN" sz="1400">
                <a:latin typeface="方正小标宋简体" panose="03000509000000000000" charset="-122"/>
                <a:ea typeface="方正小标宋简体" panose="03000509000000000000" charset="-122"/>
                <a:cs typeface="方正小标宋简体" panose="03000509000000000000" charset="-122"/>
              </a:rPr>
              <a:t>/</a:t>
            </a:r>
            <a:r>
              <a:rPr lang="zh-CN" altLang="en-US" sz="1400">
                <a:latin typeface="方正小标宋简体" panose="03000509000000000000" charset="-122"/>
                <a:ea typeface="方正小标宋简体" panose="03000509000000000000" charset="-122"/>
                <a:cs typeface="方正小标宋简体" panose="03000509000000000000" charset="-122"/>
              </a:rPr>
              <a:t>小时，夜补</a:t>
            </a:r>
            <a:r>
              <a:rPr lang="en-US" altLang="zh-CN" sz="1400">
                <a:latin typeface="方正小标宋简体" panose="03000509000000000000" charset="-122"/>
                <a:ea typeface="方正小标宋简体" panose="03000509000000000000" charset="-122"/>
                <a:cs typeface="方正小标宋简体" panose="03000509000000000000" charset="-122"/>
              </a:rPr>
              <a:t>50</a:t>
            </a:r>
            <a:r>
              <a:rPr lang="zh-CN" altLang="en-US" sz="1400">
                <a:latin typeface="方正小标宋简体" panose="03000509000000000000" charset="-122"/>
                <a:ea typeface="方正小标宋简体" panose="03000509000000000000" charset="-122"/>
                <a:cs typeface="方正小标宋简体" panose="03000509000000000000" charset="-122"/>
              </a:rPr>
              <a:t>元</a:t>
            </a:r>
            <a:r>
              <a:rPr lang="en-US" altLang="zh-CN" sz="1400">
                <a:latin typeface="方正小标宋简体" panose="03000509000000000000" charset="-122"/>
                <a:ea typeface="方正小标宋简体" panose="03000509000000000000" charset="-122"/>
                <a:cs typeface="方正小标宋简体" panose="03000509000000000000" charset="-122"/>
              </a:rPr>
              <a:t>/</a:t>
            </a:r>
            <a:r>
              <a:rPr lang="zh-CN" altLang="en-US" sz="1400">
                <a:latin typeface="方正小标宋简体" panose="03000509000000000000" charset="-122"/>
                <a:ea typeface="方正小标宋简体" panose="03000509000000000000" charset="-122"/>
                <a:cs typeface="方正小标宋简体" panose="03000509000000000000" charset="-122"/>
              </a:rPr>
              <a:t>晚，半个月一倒班，综合薪资</a:t>
            </a:r>
            <a:r>
              <a:rPr lang="en-US" altLang="zh-CN" sz="1400">
                <a:latin typeface="方正小标宋简体" panose="03000509000000000000" charset="-122"/>
                <a:ea typeface="方正小标宋简体" panose="03000509000000000000" charset="-122"/>
                <a:cs typeface="方正小标宋简体" panose="03000509000000000000" charset="-122"/>
              </a:rPr>
              <a:t>5500-5800</a:t>
            </a:r>
            <a:r>
              <a:rPr lang="zh-CN" altLang="en-US" sz="1400">
                <a:latin typeface="方正小标宋简体" panose="03000509000000000000" charset="-122"/>
                <a:ea typeface="方正小标宋简体" panose="03000509000000000000" charset="-122"/>
                <a:cs typeface="方正小标宋简体" panose="03000509000000000000" charset="-122"/>
              </a:rPr>
              <a:t>元</a:t>
            </a:r>
            <a:r>
              <a:rPr lang="en-US" altLang="zh-CN" sz="1400">
                <a:latin typeface="方正小标宋简体" panose="03000509000000000000" charset="-122"/>
                <a:ea typeface="方正小标宋简体" panose="03000509000000000000" charset="-122"/>
                <a:cs typeface="方正小标宋简体" panose="03000509000000000000" charset="-122"/>
              </a:rPr>
              <a:t>/</a:t>
            </a:r>
            <a:r>
              <a:rPr lang="zh-CN" altLang="en-US" sz="1400">
                <a:latin typeface="方正小标宋简体" panose="03000509000000000000" charset="-122"/>
                <a:ea typeface="方正小标宋简体" panose="03000509000000000000" charset="-122"/>
                <a:cs typeface="方正小标宋简体" panose="03000509000000000000" charset="-122"/>
              </a:rPr>
              <a:t>月</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5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二、储备干部</a:t>
            </a:r>
            <a:r>
              <a:rPr lang="en-US" altLang="zh-CN" sz="1400">
                <a:latin typeface="方正小标宋简体" panose="03000509000000000000" charset="-122"/>
                <a:ea typeface="方正小标宋简体" panose="03000509000000000000" charset="-122"/>
                <a:cs typeface="方正小标宋简体" panose="03000509000000000000" charset="-122"/>
              </a:rPr>
              <a:t>/</a:t>
            </a:r>
            <a:r>
              <a:rPr lang="zh-CN" altLang="en-US" sz="1400">
                <a:latin typeface="方正小标宋简体" panose="03000509000000000000" charset="-122"/>
                <a:ea typeface="方正小标宋简体" panose="03000509000000000000" charset="-122"/>
                <a:cs typeface="方正小标宋简体" panose="03000509000000000000" charset="-122"/>
              </a:rPr>
              <a:t>机修技术员各</a:t>
            </a:r>
            <a:r>
              <a:rPr lang="en-US" altLang="zh-CN" sz="1400">
                <a:latin typeface="方正小标宋简体" panose="03000509000000000000" charset="-122"/>
                <a:ea typeface="方正小标宋简体" panose="03000509000000000000" charset="-122"/>
                <a:cs typeface="方正小标宋简体" panose="03000509000000000000" charset="-122"/>
              </a:rPr>
              <a:t>3</a:t>
            </a:r>
            <a:r>
              <a:rPr lang="zh-CN" altLang="en-US" sz="1400">
                <a:latin typeface="方正小标宋简体" panose="03000509000000000000" charset="-122"/>
                <a:ea typeface="方正小标宋简体" panose="03000509000000000000" charset="-122"/>
                <a:cs typeface="方正小标宋简体" panose="03000509000000000000" charset="-122"/>
              </a:rPr>
              <a:t>名</a:t>
            </a:r>
            <a:r>
              <a:rPr lang="en-US" altLang="zh-CN" sz="1400">
                <a:latin typeface="方正小标宋简体" panose="03000509000000000000" charset="-122"/>
                <a:ea typeface="方正小标宋简体" panose="03000509000000000000" charset="-122"/>
                <a:cs typeface="方正小标宋简体" panose="03000509000000000000" charset="-122"/>
              </a:rPr>
              <a:t>       </a:t>
            </a:r>
            <a:endParaRPr lang="en-US" altLang="zh-CN"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5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要求：适合男性，</a:t>
            </a:r>
            <a:r>
              <a:rPr lang="en-US" altLang="zh-CN" sz="1400">
                <a:latin typeface="方正小标宋简体" panose="03000509000000000000" charset="-122"/>
                <a:ea typeface="方正小标宋简体" panose="03000509000000000000" charset="-122"/>
                <a:cs typeface="方正小标宋简体" panose="03000509000000000000" charset="-122"/>
              </a:rPr>
              <a:t>20-45</a:t>
            </a:r>
            <a:r>
              <a:rPr lang="zh-CN" altLang="en-US" sz="1400">
                <a:latin typeface="方正小标宋简体" panose="03000509000000000000" charset="-122"/>
                <a:ea typeface="方正小标宋简体" panose="03000509000000000000" charset="-122"/>
                <a:cs typeface="方正小标宋简体" panose="03000509000000000000" charset="-122"/>
              </a:rPr>
              <a:t>岁，懂基本管理及对机器设备有维修经验优先，试用期合格，转正后综合薪资</a:t>
            </a:r>
            <a:r>
              <a:rPr lang="en-US" altLang="zh-CN" sz="1400">
                <a:latin typeface="方正小标宋简体" panose="03000509000000000000" charset="-122"/>
                <a:ea typeface="方正小标宋简体" panose="03000509000000000000" charset="-122"/>
                <a:cs typeface="方正小标宋简体" panose="03000509000000000000" charset="-122"/>
              </a:rPr>
              <a:t>4500-5800</a:t>
            </a:r>
            <a:r>
              <a:rPr lang="zh-CN" altLang="en-US" sz="1400">
                <a:latin typeface="方正小标宋简体" panose="03000509000000000000" charset="-122"/>
                <a:ea typeface="方正小标宋简体" panose="03000509000000000000" charset="-122"/>
                <a:cs typeface="方正小标宋简体" panose="03000509000000000000" charset="-122"/>
              </a:rPr>
              <a:t>元</a:t>
            </a:r>
            <a:r>
              <a:rPr lang="en-US" altLang="zh-CN" sz="1400">
                <a:latin typeface="方正小标宋简体" panose="03000509000000000000" charset="-122"/>
                <a:ea typeface="方正小标宋简体" panose="03000509000000000000" charset="-122"/>
                <a:cs typeface="方正小标宋简体" panose="03000509000000000000" charset="-122"/>
              </a:rPr>
              <a:t>/</a:t>
            </a:r>
            <a:r>
              <a:rPr lang="zh-CN" altLang="en-US" sz="1400">
                <a:latin typeface="方正小标宋简体" panose="03000509000000000000" charset="-122"/>
                <a:ea typeface="方正小标宋简体" panose="03000509000000000000" charset="-122"/>
                <a:cs typeface="方正小标宋简体" panose="03000509000000000000" charset="-122"/>
              </a:rPr>
              <a:t>月。</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5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三、烧录员</a:t>
            </a:r>
            <a:r>
              <a:rPr lang="en-US" altLang="zh-CN" sz="1400">
                <a:latin typeface="方正小标宋简体" panose="03000509000000000000" charset="-122"/>
                <a:ea typeface="方正小标宋简体" panose="03000509000000000000" charset="-122"/>
                <a:cs typeface="方正小标宋简体" panose="03000509000000000000" charset="-122"/>
              </a:rPr>
              <a:t>10</a:t>
            </a:r>
            <a:r>
              <a:rPr lang="zh-CN" altLang="en-US" sz="1400">
                <a:latin typeface="方正小标宋简体" panose="03000509000000000000" charset="-122"/>
                <a:ea typeface="方正小标宋简体" panose="03000509000000000000" charset="-122"/>
                <a:cs typeface="方正小标宋简体" panose="03000509000000000000" charset="-122"/>
              </a:rPr>
              <a:t>名</a:t>
            </a:r>
            <a:r>
              <a:rPr lang="en-US" altLang="zh-CN" sz="1400">
                <a:latin typeface="方正小标宋简体" panose="03000509000000000000" charset="-122"/>
                <a:ea typeface="方正小标宋简体" panose="03000509000000000000" charset="-122"/>
                <a:cs typeface="方正小标宋简体" panose="03000509000000000000" charset="-122"/>
              </a:rPr>
              <a:t>   </a:t>
            </a:r>
            <a:endParaRPr lang="en-US" altLang="zh-CN"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5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要求：男女不限，</a:t>
            </a:r>
            <a:r>
              <a:rPr lang="en-US" altLang="zh-CN" sz="1400">
                <a:latin typeface="方正小标宋简体" panose="03000509000000000000" charset="-122"/>
                <a:ea typeface="方正小标宋简体" panose="03000509000000000000" charset="-122"/>
                <a:cs typeface="方正小标宋简体" panose="03000509000000000000" charset="-122"/>
              </a:rPr>
              <a:t>18-40</a:t>
            </a:r>
            <a:r>
              <a:rPr lang="zh-CN" altLang="en-US" sz="1400">
                <a:latin typeface="方正小标宋简体" panose="03000509000000000000" charset="-122"/>
                <a:ea typeface="方正小标宋简体" panose="03000509000000000000" charset="-122"/>
                <a:cs typeface="方正小标宋简体" panose="03000509000000000000" charset="-122"/>
              </a:rPr>
              <a:t>岁正常劳动力，身体健康、视力良好，服从安排，时薪</a:t>
            </a:r>
            <a:r>
              <a:rPr lang="en-US" altLang="zh-CN" sz="1400">
                <a:latin typeface="方正小标宋简体" panose="03000509000000000000" charset="-122"/>
                <a:ea typeface="方正小标宋简体" panose="03000509000000000000" charset="-122"/>
                <a:cs typeface="方正小标宋简体" panose="03000509000000000000" charset="-122"/>
              </a:rPr>
              <a:t>13-14</a:t>
            </a:r>
            <a:r>
              <a:rPr lang="zh-CN" altLang="en-US" sz="1400">
                <a:latin typeface="方正小标宋简体" panose="03000509000000000000" charset="-122"/>
                <a:ea typeface="方正小标宋简体" panose="03000509000000000000" charset="-122"/>
                <a:cs typeface="方正小标宋简体" panose="03000509000000000000" charset="-122"/>
              </a:rPr>
              <a:t>元</a:t>
            </a:r>
            <a:r>
              <a:rPr lang="en-US" altLang="zh-CN" sz="1400">
                <a:latin typeface="方正小标宋简体" panose="03000509000000000000" charset="-122"/>
                <a:ea typeface="方正小标宋简体" panose="03000509000000000000" charset="-122"/>
                <a:cs typeface="方正小标宋简体" panose="03000509000000000000" charset="-122"/>
              </a:rPr>
              <a:t>/</a:t>
            </a:r>
            <a:r>
              <a:rPr lang="zh-CN" altLang="en-US" sz="1400">
                <a:latin typeface="方正小标宋简体" panose="03000509000000000000" charset="-122"/>
                <a:ea typeface="方正小标宋简体" panose="03000509000000000000" charset="-122"/>
                <a:cs typeface="方正小标宋简体" panose="03000509000000000000" charset="-122"/>
              </a:rPr>
              <a:t>小时，月综合工资</a:t>
            </a:r>
            <a:r>
              <a:rPr lang="en-US" altLang="zh-CN" sz="1400">
                <a:latin typeface="方正小标宋简体" panose="03000509000000000000" charset="-122"/>
                <a:ea typeface="方正小标宋简体" panose="03000509000000000000" charset="-122"/>
                <a:cs typeface="方正小标宋简体" panose="03000509000000000000" charset="-122"/>
              </a:rPr>
              <a:t>4500-5500</a:t>
            </a:r>
            <a:r>
              <a:rPr lang="zh-CN" altLang="en-US" sz="1400">
                <a:latin typeface="方正小标宋简体" panose="03000509000000000000" charset="-122"/>
                <a:ea typeface="方正小标宋简体" panose="03000509000000000000" charset="-122"/>
                <a:cs typeface="方正小标宋简体" panose="03000509000000000000" charset="-122"/>
              </a:rPr>
              <a:t>元。</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5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相关待遇及部门应聘联系方式：</a:t>
            </a:r>
            <a:r>
              <a:rPr lang="en-US" altLang="zh-CN" sz="1400">
                <a:latin typeface="方正小标宋简体" panose="03000509000000000000" charset="-122"/>
                <a:ea typeface="方正小标宋简体" panose="03000509000000000000" charset="-122"/>
                <a:cs typeface="方正小标宋简体" panose="03000509000000000000" charset="-122"/>
              </a:rPr>
              <a:t> </a:t>
            </a:r>
            <a:r>
              <a:rPr lang="zh-CN" altLang="en-US" sz="1400">
                <a:latin typeface="方正小标宋简体" panose="03000509000000000000" charset="-122"/>
                <a:ea typeface="方正小标宋简体" panose="03000509000000000000" charset="-122"/>
                <a:cs typeface="方正小标宋简体" panose="03000509000000000000" charset="-122"/>
              </a:rPr>
              <a:t>朱先生</a:t>
            </a:r>
            <a:r>
              <a:rPr lang="en-US" altLang="zh-CN" sz="1400">
                <a:latin typeface="方正小标宋简体" panose="03000509000000000000" charset="-122"/>
                <a:ea typeface="方正小标宋简体" panose="03000509000000000000" charset="-122"/>
                <a:cs typeface="方正小标宋简体" panose="03000509000000000000" charset="-122"/>
              </a:rPr>
              <a:t>19179013709/19179015698 </a:t>
            </a:r>
            <a:r>
              <a:rPr lang="zh-CN" altLang="en-US" sz="1400">
                <a:latin typeface="方正小标宋简体" panose="03000509000000000000" charset="-122"/>
                <a:ea typeface="方正小标宋简体" panose="03000509000000000000" charset="-122"/>
                <a:cs typeface="方正小标宋简体" panose="03000509000000000000" charset="-122"/>
              </a:rPr>
              <a:t>付女士</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500"/>
              </a:lnSpc>
              <a:extLst>
                <a:ext uri="{35155182-B16C-46BC-9424-99874614C6A1}">
                  <wpsdc:indentchars xmlns:wpsdc="http://www.wps.cn/officeDocument/2017/drawingmlCustomData" val="200" checksum="3837665281"/>
                </a:ext>
              </a:extLst>
            </a:pPr>
            <a:r>
              <a:rPr lang="en-US" altLang="zh-CN" sz="1400">
                <a:latin typeface="方正小标宋简体" panose="03000509000000000000" charset="-122"/>
                <a:ea typeface="方正小标宋简体" panose="03000509000000000000" charset="-122"/>
                <a:cs typeface="方正小标宋简体" panose="03000509000000000000" charset="-122"/>
              </a:rPr>
              <a:t>1</a:t>
            </a:r>
            <a:r>
              <a:rPr lang="zh-CN" altLang="en-US" sz="1400">
                <a:latin typeface="方正小标宋简体" panose="03000509000000000000" charset="-122"/>
                <a:ea typeface="方正小标宋简体" panose="03000509000000000000" charset="-122"/>
                <a:cs typeface="方正小标宋简体" panose="03000509000000000000" charset="-122"/>
              </a:rPr>
              <a:t>、公司为员工提供舒适的工作住宿环境及免费中晚餐、夜宵（含点心）。</a:t>
            </a:r>
            <a:r>
              <a:rPr lang="en-US" altLang="zh-CN" sz="1400">
                <a:latin typeface="方正小标宋简体" panose="03000509000000000000" charset="-122"/>
                <a:ea typeface="方正小标宋简体" panose="03000509000000000000" charset="-122"/>
                <a:cs typeface="方正小标宋简体" panose="03000509000000000000" charset="-122"/>
              </a:rPr>
              <a:t>2.</a:t>
            </a:r>
            <a:r>
              <a:rPr lang="zh-CN" altLang="en-US" sz="1400">
                <a:latin typeface="方正小标宋简体" panose="03000509000000000000" charset="-122"/>
                <a:ea typeface="方正小标宋简体" panose="03000509000000000000" charset="-122"/>
                <a:cs typeface="方正小标宋简体" panose="03000509000000000000" charset="-122"/>
              </a:rPr>
              <a:t>有夜班补贴，订单稳定，工资发放准时。</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500"/>
              </a:lnSpc>
              <a:extLst>
                <a:ext uri="{35155182-B16C-46BC-9424-99874614C6A1}">
                  <wpsdc:indentchars xmlns:wpsdc="http://www.wps.cn/officeDocument/2017/drawingmlCustomData" val="200" checksum="3837665281"/>
                </a:ext>
              </a:extLst>
            </a:pPr>
            <a:r>
              <a:rPr lang="en-US" altLang="zh-CN" sz="1400">
                <a:latin typeface="方正小标宋简体" panose="03000509000000000000" charset="-122"/>
                <a:ea typeface="方正小标宋简体" panose="03000509000000000000" charset="-122"/>
                <a:cs typeface="方正小标宋简体" panose="03000509000000000000" charset="-122"/>
              </a:rPr>
              <a:t>2</a:t>
            </a:r>
            <a:r>
              <a:rPr lang="zh-CN" altLang="en-US" sz="1400">
                <a:latin typeface="方正小标宋简体" panose="03000509000000000000" charset="-122"/>
                <a:ea typeface="方正小标宋简体" panose="03000509000000000000" charset="-122"/>
                <a:cs typeface="方正小标宋简体" panose="03000509000000000000" charset="-122"/>
              </a:rPr>
              <a:t>、外住有补贴，有上下班免费公交车接送（产业园</a:t>
            </a:r>
            <a:r>
              <a:rPr lang="en-US" altLang="zh-CN" sz="1400">
                <a:latin typeface="方正小标宋简体" panose="03000509000000000000" charset="-122"/>
                <a:ea typeface="方正小标宋简体" panose="03000509000000000000" charset="-122"/>
                <a:cs typeface="方正小标宋简体" panose="03000509000000000000" charset="-122"/>
              </a:rPr>
              <a:t>-</a:t>
            </a:r>
            <a:r>
              <a:rPr lang="zh-CN" altLang="en-US" sz="1400">
                <a:latin typeface="方正小标宋简体" panose="03000509000000000000" charset="-122"/>
                <a:ea typeface="方正小标宋简体" panose="03000509000000000000" charset="-122"/>
                <a:cs typeface="方正小标宋简体" panose="03000509000000000000" charset="-122"/>
              </a:rPr>
              <a:t>上犹县城范围）</a:t>
            </a:r>
            <a:r>
              <a:rPr lang="en-US" altLang="zh-CN" sz="1400">
                <a:latin typeface="方正小标宋简体" panose="03000509000000000000" charset="-122"/>
                <a:ea typeface="方正小标宋简体" panose="03000509000000000000" charset="-122"/>
                <a:cs typeface="方正小标宋简体" panose="03000509000000000000" charset="-122"/>
              </a:rPr>
              <a:t> </a:t>
            </a:r>
            <a:endParaRPr lang="en-US" altLang="zh-CN"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500"/>
              </a:lnSpc>
              <a:extLst>
                <a:ext uri="{35155182-B16C-46BC-9424-99874614C6A1}">
                  <wpsdc:indentchars xmlns:wpsdc="http://www.wps.cn/officeDocument/2017/drawingmlCustomData" val="200" checksum="3837665281"/>
                </a:ext>
              </a:extLst>
            </a:pPr>
            <a:r>
              <a:rPr lang="en-US" altLang="zh-CN" sz="1400">
                <a:latin typeface="方正小标宋简体" panose="03000509000000000000" charset="-122"/>
                <a:ea typeface="方正小标宋简体" panose="03000509000000000000" charset="-122"/>
                <a:cs typeface="方正小标宋简体" panose="03000509000000000000" charset="-122"/>
              </a:rPr>
              <a:t>4</a:t>
            </a:r>
            <a:r>
              <a:rPr lang="zh-CN" altLang="en-US" sz="1400">
                <a:latin typeface="方正小标宋简体" panose="03000509000000000000" charset="-122"/>
                <a:ea typeface="方正小标宋简体" panose="03000509000000000000" charset="-122"/>
                <a:cs typeface="方正小标宋简体" panose="03000509000000000000" charset="-122"/>
              </a:rPr>
              <a:t>、包吃包住，享受传统节日福利，年度被评为优秀员工者可享受免费旅游。</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5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园区人事行政部：</a:t>
            </a:r>
            <a:r>
              <a:rPr lang="en-US" altLang="zh-CN" sz="1400">
                <a:latin typeface="方正小标宋简体" panose="03000509000000000000" charset="-122"/>
                <a:ea typeface="方正小标宋简体" panose="03000509000000000000" charset="-122"/>
                <a:cs typeface="方正小标宋简体" panose="03000509000000000000" charset="-122"/>
              </a:rPr>
              <a:t> 18107975653</a:t>
            </a:r>
            <a:r>
              <a:rPr lang="zh-CN" altLang="en-US" sz="1400">
                <a:latin typeface="方正小标宋简体" panose="03000509000000000000" charset="-122"/>
                <a:ea typeface="方正小标宋简体" panose="03000509000000000000" charset="-122"/>
                <a:cs typeface="方正小标宋简体" panose="03000509000000000000" charset="-122"/>
              </a:rPr>
              <a:t>刘先生</a:t>
            </a:r>
            <a:r>
              <a:rPr lang="en-US" altLang="zh-CN" sz="1400">
                <a:latin typeface="方正小标宋简体" panose="03000509000000000000" charset="-122"/>
                <a:ea typeface="方正小标宋简体" panose="03000509000000000000" charset="-122"/>
                <a:cs typeface="方正小标宋简体" panose="03000509000000000000" charset="-122"/>
              </a:rPr>
              <a:t>/18172729166</a:t>
            </a:r>
            <a:r>
              <a:rPr lang="zh-CN" altLang="en-US" sz="1400">
                <a:latin typeface="方正小标宋简体" panose="03000509000000000000" charset="-122"/>
                <a:ea typeface="方正小标宋简体" panose="03000509000000000000" charset="-122"/>
                <a:cs typeface="方正小标宋简体" panose="03000509000000000000" charset="-122"/>
              </a:rPr>
              <a:t>肖女士</a:t>
            </a:r>
            <a:r>
              <a:rPr lang="en-US" altLang="zh-CN" sz="1400">
                <a:latin typeface="方正小标宋简体" panose="03000509000000000000" charset="-122"/>
                <a:ea typeface="方正小标宋简体" panose="03000509000000000000" charset="-122"/>
                <a:cs typeface="方正小标宋简体" panose="03000509000000000000" charset="-122"/>
              </a:rPr>
              <a:t>      </a:t>
            </a:r>
            <a:r>
              <a:rPr lang="zh-CN" altLang="en-US" sz="1400">
                <a:latin typeface="方正小标宋简体" panose="03000509000000000000" charset="-122"/>
                <a:ea typeface="方正小标宋简体" panose="03000509000000000000" charset="-122"/>
                <a:cs typeface="方正小标宋简体" panose="03000509000000000000" charset="-122"/>
              </a:rPr>
              <a:t>亿思特（赣州）灯饰产业发展有限公司</a:t>
            </a:r>
            <a:r>
              <a:rPr lang="en-US" altLang="zh-CN" sz="1400">
                <a:latin typeface="方正小标宋简体" panose="03000509000000000000" charset="-122"/>
                <a:ea typeface="方正小标宋简体" panose="03000509000000000000" charset="-122"/>
                <a:cs typeface="方正小标宋简体" panose="03000509000000000000" charset="-122"/>
              </a:rPr>
              <a:t>     </a:t>
            </a:r>
            <a:endParaRPr lang="en-US" altLang="zh-CN" sz="1400">
              <a:latin typeface="方正小标宋简体" panose="03000509000000000000" charset="-122"/>
              <a:ea typeface="方正小标宋简体" panose="03000509000000000000" charset="-122"/>
              <a:cs typeface="方正小标宋简体" panose="03000509000000000000" charset="-122"/>
            </a:endParaRPr>
          </a:p>
        </p:txBody>
      </p:sp>
      <p:pic>
        <p:nvPicPr>
          <p:cNvPr id="20" name="图片 19"/>
          <p:cNvPicPr>
            <a:picLocks noChangeAspect="1"/>
          </p:cNvPicPr>
          <p:nvPr/>
        </p:nvPicPr>
        <p:blipFill>
          <a:blip r:embed="rId6"/>
          <a:stretch>
            <a:fillRect/>
          </a:stretch>
        </p:blipFill>
        <p:spPr>
          <a:xfrm>
            <a:off x="572770" y="5225415"/>
            <a:ext cx="852805" cy="97218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3"/>
          <p:cNvSpPr txBox="1"/>
          <p:nvPr/>
        </p:nvSpPr>
        <p:spPr>
          <a:xfrm>
            <a:off x="6667500" y="5587365"/>
            <a:ext cx="2008505" cy="1046480"/>
          </a:xfrm>
          <a:prstGeom prst="rect">
            <a:avLst/>
          </a:prstGeom>
          <a:solidFill>
            <a:schemeClr val="lt1"/>
          </a:solid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68580" tIns="34290" rIns="68580" bIns="34290" numCol="1" spcCol="0" rtlCol="0" fromWordArt="0" anchor="t" anchorCtr="0" forceAA="0" compatLnSpc="1">
            <a:noAutofit/>
          </a:bodyPr>
          <a:lstStyle/>
          <a:p>
            <a:pPr algn="just" rtl="0" eaLnBrk="1" fontAlgn="auto" latinLnBrk="0" hangingPunct="1">
              <a:lnSpc>
                <a:spcPts val="2600"/>
              </a:lnSpc>
            </a:pPr>
            <a:r>
              <a:rPr lang="en-US" altLang="zh-CN"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rPr>
              <a:t>就业服务咨询热线:</a:t>
            </a:r>
            <a:endParaRPr lang="en-US" altLang="zh-CN"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endParaRPr>
          </a:p>
          <a:p>
            <a:pPr algn="just" rtl="0" eaLnBrk="1" fontAlgn="auto" latinLnBrk="0" hangingPunct="1">
              <a:lnSpc>
                <a:spcPts val="2600"/>
              </a:lnSpc>
            </a:pPr>
            <a:r>
              <a:rPr lang="en-US" altLang="zh-CN"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rPr>
              <a:t>15350272889  </a:t>
            </a:r>
            <a:r>
              <a:rPr lang="zh-CN" altLang="en-US"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rPr>
              <a:t>邓</a:t>
            </a:r>
            <a:endParaRPr lang="zh-CN" altLang="en-US"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endParaRPr>
          </a:p>
        </p:txBody>
      </p:sp>
      <p:pic>
        <p:nvPicPr>
          <p:cNvPr id="9" name="图片 8" descr="0f7a8e78947e937c7b7c0522fa82d3a"/>
          <p:cNvPicPr>
            <a:picLocks noChangeAspect="1"/>
          </p:cNvPicPr>
          <p:nvPr/>
        </p:nvPicPr>
        <p:blipFill>
          <a:blip r:embed="rId1"/>
          <a:stretch>
            <a:fillRect/>
          </a:stretch>
        </p:blipFill>
        <p:spPr>
          <a:xfrm>
            <a:off x="213836" y="111125"/>
            <a:ext cx="678180" cy="672941"/>
          </a:xfrm>
          <a:prstGeom prst="rect">
            <a:avLst/>
          </a:prstGeom>
        </p:spPr>
      </p:pic>
      <p:pic>
        <p:nvPicPr>
          <p:cNvPr id="11" name="图片 10" descr="aa1c03496e94995817e5fe519c1be24"/>
          <p:cNvPicPr>
            <a:picLocks noChangeAspect="1"/>
          </p:cNvPicPr>
          <p:nvPr/>
        </p:nvPicPr>
        <p:blipFill>
          <a:blip r:embed="rId2"/>
          <a:stretch>
            <a:fillRect/>
          </a:stretch>
        </p:blipFill>
        <p:spPr>
          <a:xfrm>
            <a:off x="4481195" y="230823"/>
            <a:ext cx="4515803" cy="606743"/>
          </a:xfrm>
          <a:prstGeom prst="rect">
            <a:avLst/>
          </a:prstGeom>
        </p:spPr>
      </p:pic>
      <p:sp>
        <p:nvSpPr>
          <p:cNvPr id="12" name="文本框 11"/>
          <p:cNvSpPr txBox="1"/>
          <p:nvPr/>
        </p:nvSpPr>
        <p:spPr>
          <a:xfrm>
            <a:off x="971550" y="230823"/>
            <a:ext cx="3429953" cy="553085"/>
          </a:xfrm>
          <a:prstGeom prst="rect">
            <a:avLst/>
          </a:prstGeom>
          <a:noFill/>
        </p:spPr>
        <p:txBody>
          <a:bodyPr wrap="square" rtlCol="0">
            <a:spAutoFit/>
          </a:bodyPr>
          <a:p>
            <a:r>
              <a:rPr lang="zh-CN" altLang="en-US" sz="3000" b="1">
                <a:solidFill>
                  <a:srgbClr val="2E2BA7"/>
                </a:solidFill>
                <a:effectLst>
                  <a:outerShdw blurRad="38100" dist="25400" dir="5400000" algn="ctr" rotWithShape="0">
                    <a:srgbClr val="6E747A">
                      <a:alpha val="43000"/>
                    </a:srgbClr>
                  </a:outerShdw>
                </a:effectLst>
                <a:latin typeface="+mn-ea"/>
              </a:rPr>
              <a:t>营前镇就业之家</a:t>
            </a:r>
            <a:endParaRPr lang="zh-CN" altLang="en-US" sz="3000" b="1">
              <a:solidFill>
                <a:srgbClr val="2E2BA7"/>
              </a:solidFill>
              <a:effectLst>
                <a:outerShdw blurRad="38100" dist="25400" dir="5400000" algn="ctr" rotWithShape="0">
                  <a:srgbClr val="6E747A">
                    <a:alpha val="43000"/>
                  </a:srgbClr>
                </a:outerShdw>
              </a:effectLst>
              <a:latin typeface="+mn-ea"/>
            </a:endParaRPr>
          </a:p>
        </p:txBody>
      </p:sp>
      <p:pic>
        <p:nvPicPr>
          <p:cNvPr id="17" name="图片 16"/>
          <p:cNvPicPr>
            <a:picLocks noChangeAspect="1"/>
          </p:cNvPicPr>
          <p:nvPr/>
        </p:nvPicPr>
        <p:blipFill>
          <a:blip r:embed="rId3"/>
          <a:stretch>
            <a:fillRect/>
          </a:stretch>
        </p:blipFill>
        <p:spPr>
          <a:xfrm>
            <a:off x="1613694" y="5318919"/>
            <a:ext cx="869633" cy="869633"/>
          </a:xfrm>
          <a:prstGeom prst="rect">
            <a:avLst/>
          </a:prstGeom>
        </p:spPr>
      </p:pic>
      <p:pic>
        <p:nvPicPr>
          <p:cNvPr id="19" name="图片 18"/>
          <p:cNvPicPr>
            <a:picLocks noChangeAspect="1"/>
          </p:cNvPicPr>
          <p:nvPr/>
        </p:nvPicPr>
        <p:blipFill>
          <a:blip r:embed="rId4"/>
          <a:stretch>
            <a:fillRect/>
          </a:stretch>
        </p:blipFill>
        <p:spPr>
          <a:xfrm>
            <a:off x="4400550" y="5752465"/>
            <a:ext cx="1381760" cy="716280"/>
          </a:xfrm>
          <a:prstGeom prst="rect">
            <a:avLst/>
          </a:prstGeom>
        </p:spPr>
      </p:pic>
      <p:sp>
        <p:nvSpPr>
          <p:cNvPr id="3" name="文本框 2"/>
          <p:cNvSpPr txBox="1"/>
          <p:nvPr/>
        </p:nvSpPr>
        <p:spPr>
          <a:xfrm>
            <a:off x="438785" y="6221730"/>
            <a:ext cx="1102995" cy="247015"/>
          </a:xfrm>
          <a:prstGeom prst="rect">
            <a:avLst/>
          </a:prstGeom>
          <a:noFill/>
        </p:spPr>
        <p:txBody>
          <a:bodyPr wrap="square" rtlCol="0">
            <a:noAutofit/>
          </a:bodyPr>
          <a:p>
            <a:pPr algn="ctr"/>
            <a:r>
              <a:rPr lang="zh-CN" altLang="en-US" sz="1000" b="1">
                <a:solidFill>
                  <a:srgbClr val="2522B0"/>
                </a:solidFill>
              </a:rPr>
              <a:t>就业之家小程序</a:t>
            </a:r>
            <a:endParaRPr lang="zh-CN" altLang="en-US" sz="1000" b="1">
              <a:solidFill>
                <a:srgbClr val="2522B0"/>
              </a:solidFill>
            </a:endParaRPr>
          </a:p>
        </p:txBody>
      </p:sp>
      <p:sp>
        <p:nvSpPr>
          <p:cNvPr id="6" name="文本框 5"/>
          <p:cNvSpPr txBox="1"/>
          <p:nvPr/>
        </p:nvSpPr>
        <p:spPr>
          <a:xfrm>
            <a:off x="1550670" y="6221730"/>
            <a:ext cx="960120" cy="247015"/>
          </a:xfrm>
          <a:prstGeom prst="rect">
            <a:avLst/>
          </a:prstGeom>
          <a:noFill/>
        </p:spPr>
        <p:txBody>
          <a:bodyPr wrap="square" rtlCol="0">
            <a:noAutofit/>
          </a:bodyPr>
          <a:p>
            <a:pPr algn="ctr"/>
            <a:r>
              <a:rPr lang="zh-CN" altLang="en-US" sz="1000" b="1">
                <a:solidFill>
                  <a:srgbClr val="2522B0"/>
                </a:solidFill>
              </a:rPr>
              <a:t>微信公众号</a:t>
            </a:r>
            <a:endParaRPr lang="zh-CN" altLang="en-US" sz="1000" b="1">
              <a:solidFill>
                <a:srgbClr val="2522B0"/>
              </a:solidFill>
            </a:endParaRPr>
          </a:p>
        </p:txBody>
      </p:sp>
      <p:pic>
        <p:nvPicPr>
          <p:cNvPr id="2" name="图片 1"/>
          <p:cNvPicPr>
            <a:picLocks noChangeAspect="1"/>
          </p:cNvPicPr>
          <p:nvPr/>
        </p:nvPicPr>
        <p:blipFill>
          <a:blip r:embed="rId5"/>
          <a:srcRect l="15478" t="13258" r="15454" b="41006"/>
          <a:stretch>
            <a:fillRect/>
          </a:stretch>
        </p:blipFill>
        <p:spPr>
          <a:xfrm>
            <a:off x="2752725" y="5361940"/>
            <a:ext cx="833755" cy="826770"/>
          </a:xfrm>
          <a:prstGeom prst="rect">
            <a:avLst/>
          </a:prstGeom>
        </p:spPr>
      </p:pic>
      <p:sp>
        <p:nvSpPr>
          <p:cNvPr id="8" name="文本框 7"/>
          <p:cNvSpPr txBox="1"/>
          <p:nvPr/>
        </p:nvSpPr>
        <p:spPr>
          <a:xfrm>
            <a:off x="2726055" y="6246495"/>
            <a:ext cx="960120" cy="247015"/>
          </a:xfrm>
          <a:prstGeom prst="rect">
            <a:avLst/>
          </a:prstGeom>
          <a:noFill/>
        </p:spPr>
        <p:txBody>
          <a:bodyPr wrap="square" rtlCol="0">
            <a:noAutofit/>
          </a:bodyPr>
          <a:p>
            <a:pPr algn="ctr"/>
            <a:r>
              <a:rPr lang="zh-CN" altLang="en-US" sz="1000" b="1">
                <a:solidFill>
                  <a:srgbClr val="2522B0"/>
                </a:solidFill>
              </a:rPr>
              <a:t>抖音号</a:t>
            </a:r>
            <a:endParaRPr lang="zh-CN" altLang="en-US" sz="1000" b="1">
              <a:solidFill>
                <a:srgbClr val="2522B0"/>
              </a:solidFill>
            </a:endParaRPr>
          </a:p>
        </p:txBody>
      </p:sp>
      <p:sp>
        <p:nvSpPr>
          <p:cNvPr id="7" name="圆角矩形 6"/>
          <p:cNvSpPr/>
          <p:nvPr/>
        </p:nvSpPr>
        <p:spPr>
          <a:xfrm>
            <a:off x="101600" y="919480"/>
            <a:ext cx="8941435" cy="5798820"/>
          </a:xfrm>
          <a:prstGeom prst="roundRect">
            <a:avLst/>
          </a:prstGeom>
          <a:ln w="85725">
            <a:solidFill>
              <a:srgbClr val="2E2BA7"/>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10" name="矩形 9"/>
          <p:cNvSpPr/>
          <p:nvPr/>
        </p:nvSpPr>
        <p:spPr>
          <a:xfrm>
            <a:off x="102235" y="918845"/>
            <a:ext cx="8940800" cy="5799455"/>
          </a:xfrm>
          <a:prstGeom prst="rect">
            <a:avLst/>
          </a:prstGeom>
          <a:ln w="76200">
            <a:solidFill>
              <a:srgbClr val="2E2BA7"/>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cxnSp>
        <p:nvCxnSpPr>
          <p:cNvPr id="27" name="直接连接符 26"/>
          <p:cNvCxnSpPr/>
          <p:nvPr/>
        </p:nvCxnSpPr>
        <p:spPr>
          <a:xfrm>
            <a:off x="127000" y="5153660"/>
            <a:ext cx="8917940" cy="0"/>
          </a:xfrm>
          <a:prstGeom prst="line">
            <a:avLst/>
          </a:prstGeom>
          <a:ln w="85725">
            <a:solidFill>
              <a:srgbClr val="2E2BA7"/>
            </a:solidFill>
          </a:ln>
        </p:spPr>
        <p:style>
          <a:lnRef idx="2">
            <a:schemeClr val="accent1"/>
          </a:lnRef>
          <a:fillRef idx="0">
            <a:srgbClr val="FFFFFF"/>
          </a:fillRef>
          <a:effectRef idx="0">
            <a:srgbClr val="FFFFFF"/>
          </a:effectRef>
          <a:fontRef idx="minor">
            <a:schemeClr val="tx1"/>
          </a:fontRef>
        </p:style>
      </p:cxnSp>
      <p:sp>
        <p:nvSpPr>
          <p:cNvPr id="14" name="文本框 13"/>
          <p:cNvSpPr txBox="1"/>
          <p:nvPr/>
        </p:nvSpPr>
        <p:spPr>
          <a:xfrm>
            <a:off x="3849370" y="5382260"/>
            <a:ext cx="2818130" cy="460375"/>
          </a:xfrm>
          <a:prstGeom prst="rect">
            <a:avLst/>
          </a:prstGeom>
          <a:noFill/>
        </p:spPr>
        <p:txBody>
          <a:bodyPr wrap="square" rtlCol="0">
            <a:spAutoFit/>
          </a:bodyPr>
          <a:p>
            <a:pPr algn="ctr"/>
            <a:r>
              <a:rPr lang="zh-CN" altLang="en-US"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rPr>
              <a:t>去</a:t>
            </a:r>
            <a:r>
              <a:rPr lang="en-US" altLang="zh-CN"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rPr>
              <a:t>上班</a:t>
            </a:r>
            <a:r>
              <a:rPr lang="zh-CN" altLang="en-US"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rPr>
              <a:t>不如</a:t>
            </a:r>
            <a:r>
              <a:rPr lang="en-US" altLang="zh-CN"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rPr>
              <a:t>来上犹！</a:t>
            </a:r>
            <a:endParaRPr lang="en-US" altLang="zh-CN"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endParaRPr>
          </a:p>
        </p:txBody>
      </p:sp>
      <p:sp>
        <p:nvSpPr>
          <p:cNvPr id="16" name="任意多边形 15"/>
          <p:cNvSpPr/>
          <p:nvPr/>
        </p:nvSpPr>
        <p:spPr>
          <a:xfrm>
            <a:off x="125730" y="947420"/>
            <a:ext cx="550545" cy="561975"/>
          </a:xfrm>
          <a:custGeom>
            <a:avLst/>
            <a:gdLst>
              <a:gd name="connisteX0" fmla="*/ 9525 w 550545"/>
              <a:gd name="connsiteY0" fmla="*/ 561975 h 561975"/>
              <a:gd name="connisteX1" fmla="*/ 550545 w 550545"/>
              <a:gd name="connsiteY1" fmla="*/ 6985 h 561975"/>
              <a:gd name="connisteX2" fmla="*/ 0 w 550545"/>
              <a:gd name="connsiteY2" fmla="*/ 0 h 561975"/>
              <a:gd name="connisteX3" fmla="*/ 9525 w 550545"/>
              <a:gd name="connsiteY3" fmla="*/ 561975 h 561975"/>
            </a:gdLst>
            <a:ahLst/>
            <a:cxnLst>
              <a:cxn ang="0">
                <a:pos x="connisteX0" y="connsiteY0"/>
              </a:cxn>
              <a:cxn ang="0">
                <a:pos x="connisteX1" y="connsiteY1"/>
              </a:cxn>
              <a:cxn ang="0">
                <a:pos x="connisteX2" y="connsiteY2"/>
              </a:cxn>
              <a:cxn ang="0">
                <a:pos x="connisteX3" y="connsiteY3"/>
              </a:cxn>
            </a:cxnLst>
            <a:rect l="l" t="t" r="r" b="b"/>
            <a:pathLst>
              <a:path w="550545" h="561975">
                <a:moveTo>
                  <a:pt x="9525" y="561975"/>
                </a:moveTo>
                <a:lnTo>
                  <a:pt x="550545" y="6985"/>
                </a:lnTo>
                <a:lnTo>
                  <a:pt x="0" y="0"/>
                </a:lnTo>
                <a:lnTo>
                  <a:pt x="9525" y="561975"/>
                </a:lnTo>
                <a:close/>
              </a:path>
            </a:pathLst>
          </a:custGeom>
          <a:solidFill>
            <a:srgbClr val="2E2BA7"/>
          </a:solidFill>
          <a:ln>
            <a:solidFill>
              <a:srgbClr val="2E2BA7"/>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任意多边形 17"/>
          <p:cNvSpPr/>
          <p:nvPr/>
        </p:nvSpPr>
        <p:spPr>
          <a:xfrm rot="16200000">
            <a:off x="142240" y="6154420"/>
            <a:ext cx="550545" cy="561975"/>
          </a:xfrm>
          <a:custGeom>
            <a:avLst/>
            <a:gdLst>
              <a:gd name="connisteX0" fmla="*/ 9525 w 550545"/>
              <a:gd name="connsiteY0" fmla="*/ 561975 h 561975"/>
              <a:gd name="connisteX1" fmla="*/ 550545 w 550545"/>
              <a:gd name="connsiteY1" fmla="*/ 6985 h 561975"/>
              <a:gd name="connisteX2" fmla="*/ 0 w 550545"/>
              <a:gd name="connsiteY2" fmla="*/ 0 h 561975"/>
              <a:gd name="connisteX3" fmla="*/ 9525 w 550545"/>
              <a:gd name="connsiteY3" fmla="*/ 561975 h 561975"/>
            </a:gdLst>
            <a:ahLst/>
            <a:cxnLst>
              <a:cxn ang="0">
                <a:pos x="connisteX0" y="connsiteY0"/>
              </a:cxn>
              <a:cxn ang="0">
                <a:pos x="connisteX1" y="connsiteY1"/>
              </a:cxn>
              <a:cxn ang="0">
                <a:pos x="connisteX2" y="connsiteY2"/>
              </a:cxn>
              <a:cxn ang="0">
                <a:pos x="connisteX3" y="connsiteY3"/>
              </a:cxn>
            </a:cxnLst>
            <a:rect l="l" t="t" r="r" b="b"/>
            <a:pathLst>
              <a:path w="550545" h="561975">
                <a:moveTo>
                  <a:pt x="9525" y="561975"/>
                </a:moveTo>
                <a:lnTo>
                  <a:pt x="550545" y="6985"/>
                </a:lnTo>
                <a:lnTo>
                  <a:pt x="0" y="0"/>
                </a:lnTo>
                <a:lnTo>
                  <a:pt x="9525" y="561975"/>
                </a:lnTo>
                <a:close/>
              </a:path>
            </a:pathLst>
          </a:custGeom>
          <a:solidFill>
            <a:srgbClr val="2E2BA7"/>
          </a:solidFill>
          <a:ln>
            <a:solidFill>
              <a:srgbClr val="2E2BA7"/>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2" name="任意多边形 21"/>
          <p:cNvSpPr/>
          <p:nvPr/>
        </p:nvSpPr>
        <p:spPr>
          <a:xfrm rot="5400000">
            <a:off x="8456295" y="931545"/>
            <a:ext cx="550545" cy="561975"/>
          </a:xfrm>
          <a:custGeom>
            <a:avLst/>
            <a:gdLst>
              <a:gd name="connisteX0" fmla="*/ 9525 w 550545"/>
              <a:gd name="connsiteY0" fmla="*/ 561975 h 561975"/>
              <a:gd name="connisteX1" fmla="*/ 550545 w 550545"/>
              <a:gd name="connsiteY1" fmla="*/ 6985 h 561975"/>
              <a:gd name="connisteX2" fmla="*/ 0 w 550545"/>
              <a:gd name="connsiteY2" fmla="*/ 0 h 561975"/>
              <a:gd name="connisteX3" fmla="*/ 9525 w 550545"/>
              <a:gd name="connsiteY3" fmla="*/ 561975 h 561975"/>
            </a:gdLst>
            <a:ahLst/>
            <a:cxnLst>
              <a:cxn ang="0">
                <a:pos x="connisteX0" y="connsiteY0"/>
              </a:cxn>
              <a:cxn ang="0">
                <a:pos x="connisteX1" y="connsiteY1"/>
              </a:cxn>
              <a:cxn ang="0">
                <a:pos x="connisteX2" y="connsiteY2"/>
              </a:cxn>
              <a:cxn ang="0">
                <a:pos x="connisteX3" y="connsiteY3"/>
              </a:cxn>
            </a:cxnLst>
            <a:rect l="l" t="t" r="r" b="b"/>
            <a:pathLst>
              <a:path w="550545" h="561975">
                <a:moveTo>
                  <a:pt x="9525" y="561975"/>
                </a:moveTo>
                <a:lnTo>
                  <a:pt x="550545" y="6985"/>
                </a:lnTo>
                <a:lnTo>
                  <a:pt x="0" y="0"/>
                </a:lnTo>
                <a:lnTo>
                  <a:pt x="9525" y="561975"/>
                </a:lnTo>
                <a:close/>
              </a:path>
            </a:pathLst>
          </a:custGeom>
          <a:solidFill>
            <a:srgbClr val="2E2BA7"/>
          </a:solidFill>
          <a:ln>
            <a:solidFill>
              <a:srgbClr val="2E2BA7"/>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3" name="任意多边形 22"/>
          <p:cNvSpPr/>
          <p:nvPr/>
        </p:nvSpPr>
        <p:spPr>
          <a:xfrm rot="10800000">
            <a:off x="8453755" y="6151245"/>
            <a:ext cx="550545" cy="561975"/>
          </a:xfrm>
          <a:custGeom>
            <a:avLst/>
            <a:gdLst>
              <a:gd name="connisteX0" fmla="*/ 9525 w 550545"/>
              <a:gd name="connsiteY0" fmla="*/ 561975 h 561975"/>
              <a:gd name="connisteX1" fmla="*/ 550545 w 550545"/>
              <a:gd name="connsiteY1" fmla="*/ 6985 h 561975"/>
              <a:gd name="connisteX2" fmla="*/ 0 w 550545"/>
              <a:gd name="connsiteY2" fmla="*/ 0 h 561975"/>
              <a:gd name="connisteX3" fmla="*/ 9525 w 550545"/>
              <a:gd name="connsiteY3" fmla="*/ 561975 h 561975"/>
            </a:gdLst>
            <a:ahLst/>
            <a:cxnLst>
              <a:cxn ang="0">
                <a:pos x="connisteX0" y="connsiteY0"/>
              </a:cxn>
              <a:cxn ang="0">
                <a:pos x="connisteX1" y="connsiteY1"/>
              </a:cxn>
              <a:cxn ang="0">
                <a:pos x="connisteX2" y="connsiteY2"/>
              </a:cxn>
              <a:cxn ang="0">
                <a:pos x="connisteX3" y="connsiteY3"/>
              </a:cxn>
            </a:cxnLst>
            <a:rect l="l" t="t" r="r" b="b"/>
            <a:pathLst>
              <a:path w="550545" h="561975">
                <a:moveTo>
                  <a:pt x="9525" y="561975"/>
                </a:moveTo>
                <a:lnTo>
                  <a:pt x="550545" y="6985"/>
                </a:lnTo>
                <a:lnTo>
                  <a:pt x="0" y="0"/>
                </a:lnTo>
                <a:lnTo>
                  <a:pt x="9525" y="561975"/>
                </a:lnTo>
                <a:close/>
              </a:path>
            </a:pathLst>
          </a:custGeom>
          <a:solidFill>
            <a:srgbClr val="2E2BA7"/>
          </a:solidFill>
          <a:ln>
            <a:solidFill>
              <a:srgbClr val="2E2BA7"/>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5" name="文本框 14"/>
          <p:cNvSpPr txBox="1"/>
          <p:nvPr/>
        </p:nvSpPr>
        <p:spPr>
          <a:xfrm>
            <a:off x="225425" y="1105535"/>
            <a:ext cx="8450580" cy="3726815"/>
          </a:xfrm>
          <a:prstGeom prst="rect">
            <a:avLst/>
          </a:prstGeom>
          <a:noFill/>
        </p:spPr>
        <p:txBody>
          <a:bodyPr wrap="square" rtlCol="0">
            <a:noAutofit/>
          </a:bodyPr>
          <a:p>
            <a:pPr indent="457200" algn="ctr" fontAlgn="auto">
              <a:lnSpc>
                <a:spcPts val="1800"/>
              </a:lnSpc>
              <a:extLst>
                <a:ext uri="{35155182-B16C-46BC-9424-99874614C6A1}">
                  <wpsdc:indentchars xmlns:wpsdc="http://www.wps.cn/officeDocument/2017/drawingmlCustomData" val="200" checksum="59296752"/>
                </a:ext>
              </a:extLst>
            </a:pPr>
            <a:r>
              <a:rPr lang="zh-CN" altLang="en-US">
                <a:latin typeface="方正小标宋简体" panose="03000509000000000000" charset="-122"/>
                <a:ea typeface="方正小标宋简体" panose="03000509000000000000" charset="-122"/>
                <a:cs typeface="方正小标宋简体" panose="03000509000000000000" charset="-122"/>
              </a:rPr>
              <a:t>江西省圣盈科技有限公司</a:t>
            </a:r>
            <a:endParaRPr lang="zh-CN" altLang="en-US">
              <a:latin typeface="方正小标宋简体" panose="03000509000000000000" charset="-122"/>
              <a:ea typeface="方正小标宋简体" panose="03000509000000000000" charset="-122"/>
              <a:cs typeface="方正小标宋简体" panose="03000509000000000000" charset="-122"/>
            </a:endParaRPr>
          </a:p>
          <a:p>
            <a:pPr indent="457200" algn="just" fontAlgn="auto">
              <a:lnSpc>
                <a:spcPts val="1800"/>
              </a:lnSpc>
              <a:extLst>
                <a:ext uri="{35155182-B16C-46BC-9424-99874614C6A1}">
                  <wpsdc:indentchars xmlns:wpsdc="http://www.wps.cn/officeDocument/2017/drawingmlCustomData" val="200" checksum="59296752"/>
                </a:ext>
              </a:extLst>
            </a:pPr>
            <a:endParaRPr lang="en-US" altLang="zh-CN">
              <a:latin typeface="方正小标宋简体" panose="03000509000000000000" charset="-122"/>
              <a:ea typeface="方正小标宋简体" panose="03000509000000000000" charset="-122"/>
              <a:cs typeface="方正小标宋简体" panose="03000509000000000000" charset="-122"/>
            </a:endParaRPr>
          </a:p>
          <a:p>
            <a:pPr indent="457200" algn="just" fontAlgn="auto">
              <a:lnSpc>
                <a:spcPts val="1800"/>
              </a:lnSpc>
              <a:extLst>
                <a:ext uri="{35155182-B16C-46BC-9424-99874614C6A1}">
                  <wpsdc:indentchars xmlns:wpsdc="http://www.wps.cn/officeDocument/2017/drawingmlCustomData" val="200" checksum="59296752"/>
                </a:ext>
              </a:extLst>
            </a:pPr>
            <a:r>
              <a:rPr lang="zh-CN" altLang="en-US">
                <a:latin typeface="方正小标宋简体" panose="03000509000000000000" charset="-122"/>
                <a:ea typeface="方正小标宋简体" panose="03000509000000000000" charset="-122"/>
                <a:cs typeface="方正小标宋简体" panose="03000509000000000000" charset="-122"/>
              </a:rPr>
              <a:t>江西省圣盈科技有限公司是专业致力于制造知名品牌数据线的企业，公司从塑胶粒子，电线押出，成品组装一条龙服务，目前是赣州较大型数据线企业之一</a:t>
            </a:r>
            <a:endParaRPr lang="zh-CN" altLang="en-US">
              <a:latin typeface="方正小标宋简体" panose="03000509000000000000" charset="-122"/>
              <a:ea typeface="方正小标宋简体" panose="03000509000000000000" charset="-122"/>
              <a:cs typeface="方正小标宋简体" panose="03000509000000000000" charset="-122"/>
            </a:endParaRPr>
          </a:p>
          <a:p>
            <a:pPr indent="457200" algn="just" fontAlgn="auto">
              <a:lnSpc>
                <a:spcPts val="1800"/>
              </a:lnSpc>
              <a:extLst>
                <a:ext uri="{35155182-B16C-46BC-9424-99874614C6A1}">
                  <wpsdc:indentchars xmlns:wpsdc="http://www.wps.cn/officeDocument/2017/drawingmlCustomData" val="200" checksum="59296752"/>
                </a:ext>
              </a:extLst>
            </a:pPr>
            <a:r>
              <a:rPr lang="zh-CN" altLang="en-US">
                <a:latin typeface="方正小标宋简体" panose="03000509000000000000" charset="-122"/>
                <a:ea typeface="方正小标宋简体" panose="03000509000000000000" charset="-122"/>
                <a:cs typeface="方正小标宋简体" panose="03000509000000000000" charset="-122"/>
              </a:rPr>
              <a:t>一、普工</a:t>
            </a:r>
            <a:r>
              <a:rPr lang="en-US" altLang="zh-CN">
                <a:latin typeface="方正小标宋简体" panose="03000509000000000000" charset="-122"/>
                <a:ea typeface="方正小标宋简体" panose="03000509000000000000" charset="-122"/>
                <a:cs typeface="方正小标宋简体" panose="03000509000000000000" charset="-122"/>
              </a:rPr>
              <a:t>100</a:t>
            </a:r>
            <a:r>
              <a:rPr lang="zh-CN" altLang="en-US">
                <a:latin typeface="方正小标宋简体" panose="03000509000000000000" charset="-122"/>
                <a:ea typeface="方正小标宋简体" panose="03000509000000000000" charset="-122"/>
                <a:cs typeface="方正小标宋简体" panose="03000509000000000000" charset="-122"/>
              </a:rPr>
              <a:t>名；身体健康，手脚灵活，年龄</a:t>
            </a:r>
            <a:r>
              <a:rPr lang="en-US" altLang="zh-CN">
                <a:latin typeface="方正小标宋简体" panose="03000509000000000000" charset="-122"/>
                <a:ea typeface="方正小标宋简体" panose="03000509000000000000" charset="-122"/>
                <a:cs typeface="方正小标宋简体" panose="03000509000000000000" charset="-122"/>
              </a:rPr>
              <a:t>45</a:t>
            </a:r>
            <a:r>
              <a:rPr lang="zh-CN" altLang="en-US">
                <a:latin typeface="方正小标宋简体" panose="03000509000000000000" charset="-122"/>
                <a:ea typeface="方正小标宋简体" panose="03000509000000000000" charset="-122"/>
                <a:cs typeface="方正小标宋简体" panose="03000509000000000000" charset="-122"/>
              </a:rPr>
              <a:t>岁以下，有焊锡、打端子、成型等岗位经验优先；月薪：</a:t>
            </a:r>
            <a:r>
              <a:rPr lang="en-US" altLang="zh-CN">
                <a:latin typeface="方正小标宋简体" panose="03000509000000000000" charset="-122"/>
                <a:ea typeface="方正小标宋简体" panose="03000509000000000000" charset="-122"/>
                <a:cs typeface="方正小标宋简体" panose="03000509000000000000" charset="-122"/>
              </a:rPr>
              <a:t>3500—4500</a:t>
            </a:r>
            <a:r>
              <a:rPr lang="zh-CN" altLang="en-US">
                <a:latin typeface="方正小标宋简体" panose="03000509000000000000" charset="-122"/>
                <a:ea typeface="方正小标宋简体" panose="03000509000000000000" charset="-122"/>
                <a:cs typeface="方正小标宋简体" panose="03000509000000000000" charset="-122"/>
              </a:rPr>
              <a:t>元</a:t>
            </a:r>
            <a:endParaRPr lang="zh-CN" altLang="en-US">
              <a:latin typeface="方正小标宋简体" panose="03000509000000000000" charset="-122"/>
              <a:ea typeface="方正小标宋简体" panose="03000509000000000000" charset="-122"/>
              <a:cs typeface="方正小标宋简体" panose="03000509000000000000" charset="-122"/>
            </a:endParaRPr>
          </a:p>
          <a:p>
            <a:pPr indent="457200" algn="just" fontAlgn="auto">
              <a:lnSpc>
                <a:spcPts val="1800"/>
              </a:lnSpc>
              <a:extLst>
                <a:ext uri="{35155182-B16C-46BC-9424-99874614C6A1}">
                  <wpsdc:indentchars xmlns:wpsdc="http://www.wps.cn/officeDocument/2017/drawingmlCustomData" val="200" checksum="59296752"/>
                </a:ext>
              </a:extLst>
            </a:pPr>
            <a:endParaRPr lang="en-US" altLang="zh-CN">
              <a:latin typeface="方正小标宋简体" panose="03000509000000000000" charset="-122"/>
              <a:ea typeface="方正小标宋简体" panose="03000509000000000000" charset="-122"/>
              <a:cs typeface="方正小标宋简体" panose="03000509000000000000" charset="-122"/>
            </a:endParaRPr>
          </a:p>
          <a:p>
            <a:pPr indent="457200" algn="just" fontAlgn="auto">
              <a:lnSpc>
                <a:spcPts val="1800"/>
              </a:lnSpc>
              <a:extLst>
                <a:ext uri="{35155182-B16C-46BC-9424-99874614C6A1}">
                  <wpsdc:indentchars xmlns:wpsdc="http://www.wps.cn/officeDocument/2017/drawingmlCustomData" val="200" checksum="59296752"/>
                </a:ext>
              </a:extLst>
            </a:pPr>
            <a:r>
              <a:rPr lang="zh-CN" altLang="en-US">
                <a:latin typeface="方正小标宋简体" panose="03000509000000000000" charset="-122"/>
                <a:ea typeface="方正小标宋简体" panose="03000509000000000000" charset="-122"/>
                <a:cs typeface="方正小标宋简体" panose="03000509000000000000" charset="-122"/>
              </a:rPr>
              <a:t>福利待遇：包吃包住、全勤奖、工龄奖、购买意外险、法定节假日</a:t>
            </a:r>
            <a:r>
              <a:rPr lang="en-US" altLang="zh-CN">
                <a:latin typeface="方正小标宋简体" panose="03000509000000000000" charset="-122"/>
                <a:ea typeface="方正小标宋简体" panose="03000509000000000000" charset="-122"/>
                <a:cs typeface="方正小标宋简体" panose="03000509000000000000" charset="-122"/>
              </a:rPr>
              <a:t>	</a:t>
            </a:r>
            <a:endParaRPr lang="en-US" altLang="zh-CN">
              <a:latin typeface="方正小标宋简体" panose="03000509000000000000" charset="-122"/>
              <a:ea typeface="方正小标宋简体" panose="03000509000000000000" charset="-122"/>
              <a:cs typeface="方正小标宋简体" panose="03000509000000000000" charset="-122"/>
            </a:endParaRPr>
          </a:p>
          <a:p>
            <a:pPr indent="457200" algn="just" fontAlgn="auto">
              <a:lnSpc>
                <a:spcPts val="1800"/>
              </a:lnSpc>
              <a:extLst>
                <a:ext uri="{35155182-B16C-46BC-9424-99874614C6A1}">
                  <wpsdc:indentchars xmlns:wpsdc="http://www.wps.cn/officeDocument/2017/drawingmlCustomData" val="200" checksum="59296752"/>
                </a:ext>
              </a:extLst>
            </a:pPr>
            <a:r>
              <a:rPr lang="zh-CN" altLang="en-US">
                <a:latin typeface="方正小标宋简体" panose="03000509000000000000" charset="-122"/>
                <a:ea typeface="方正小标宋简体" panose="03000509000000000000" charset="-122"/>
                <a:cs typeface="方正小标宋简体" panose="03000509000000000000" charset="-122"/>
              </a:rPr>
              <a:t>联系号码：</a:t>
            </a:r>
            <a:r>
              <a:rPr lang="en-US" altLang="zh-CN">
                <a:latin typeface="方正小标宋简体" panose="03000509000000000000" charset="-122"/>
                <a:ea typeface="方正小标宋简体" panose="03000509000000000000" charset="-122"/>
                <a:cs typeface="方正小标宋简体" panose="03000509000000000000" charset="-122"/>
              </a:rPr>
              <a:t>17679178707 </a:t>
            </a:r>
            <a:r>
              <a:rPr lang="zh-CN" altLang="en-US">
                <a:latin typeface="方正小标宋简体" panose="03000509000000000000" charset="-122"/>
                <a:ea typeface="方正小标宋简体" panose="03000509000000000000" charset="-122"/>
                <a:cs typeface="方正小标宋简体" panose="03000509000000000000" charset="-122"/>
              </a:rPr>
              <a:t>温先生</a:t>
            </a:r>
            <a:r>
              <a:rPr lang="en-US" altLang="zh-CN">
                <a:latin typeface="方正小标宋简体" panose="03000509000000000000" charset="-122"/>
                <a:ea typeface="方正小标宋简体" panose="03000509000000000000" charset="-122"/>
                <a:cs typeface="方正小标宋简体" panose="03000509000000000000" charset="-122"/>
              </a:rPr>
              <a:t>	</a:t>
            </a:r>
            <a:endParaRPr lang="en-US" altLang="zh-CN">
              <a:latin typeface="方正小标宋简体" panose="03000509000000000000" charset="-122"/>
              <a:ea typeface="方正小标宋简体" panose="03000509000000000000" charset="-122"/>
              <a:cs typeface="方正小标宋简体" panose="03000509000000000000" charset="-122"/>
            </a:endParaRPr>
          </a:p>
          <a:p>
            <a:pPr indent="457200" algn="just" fontAlgn="auto">
              <a:lnSpc>
                <a:spcPts val="1800"/>
              </a:lnSpc>
              <a:extLst>
                <a:ext uri="{35155182-B16C-46BC-9424-99874614C6A1}">
                  <wpsdc:indentchars xmlns:wpsdc="http://www.wps.cn/officeDocument/2017/drawingmlCustomData" val="200" checksum="59296752"/>
                </a:ext>
              </a:extLst>
            </a:pPr>
            <a:r>
              <a:rPr lang="zh-CN" altLang="en-US">
                <a:latin typeface="方正小标宋简体" panose="03000509000000000000" charset="-122"/>
                <a:ea typeface="方正小标宋简体" panose="03000509000000000000" charset="-122"/>
                <a:cs typeface="方正小标宋简体" panose="03000509000000000000" charset="-122"/>
              </a:rPr>
              <a:t>联系地址：江西省赣州市上犹县黄埠镇工业园南区盛兴路</a:t>
            </a:r>
            <a:endParaRPr lang="zh-CN" altLang="en-US">
              <a:latin typeface="方正小标宋简体" panose="03000509000000000000" charset="-122"/>
              <a:ea typeface="方正小标宋简体" panose="03000509000000000000" charset="-122"/>
              <a:cs typeface="方正小标宋简体" panose="03000509000000000000" charset="-122"/>
            </a:endParaRPr>
          </a:p>
        </p:txBody>
      </p:sp>
      <p:pic>
        <p:nvPicPr>
          <p:cNvPr id="20" name="图片 19"/>
          <p:cNvPicPr>
            <a:picLocks noChangeAspect="1"/>
          </p:cNvPicPr>
          <p:nvPr/>
        </p:nvPicPr>
        <p:blipFill>
          <a:blip r:embed="rId6"/>
          <a:stretch>
            <a:fillRect/>
          </a:stretch>
        </p:blipFill>
        <p:spPr>
          <a:xfrm>
            <a:off x="572770" y="5225415"/>
            <a:ext cx="852805" cy="97218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3"/>
          <p:cNvSpPr txBox="1"/>
          <p:nvPr/>
        </p:nvSpPr>
        <p:spPr>
          <a:xfrm>
            <a:off x="6667500" y="5587365"/>
            <a:ext cx="2008505" cy="1046480"/>
          </a:xfrm>
          <a:prstGeom prst="rect">
            <a:avLst/>
          </a:prstGeom>
          <a:solidFill>
            <a:schemeClr val="lt1"/>
          </a:solid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68580" tIns="34290" rIns="68580" bIns="34290" numCol="1" spcCol="0" rtlCol="0" fromWordArt="0" anchor="t" anchorCtr="0" forceAA="0" compatLnSpc="1">
            <a:noAutofit/>
          </a:bodyPr>
          <a:lstStyle/>
          <a:p>
            <a:pPr algn="just" rtl="0" eaLnBrk="1" fontAlgn="auto" latinLnBrk="0" hangingPunct="1">
              <a:lnSpc>
                <a:spcPts val="2600"/>
              </a:lnSpc>
            </a:pPr>
            <a:r>
              <a:rPr lang="en-US" altLang="zh-CN"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rPr>
              <a:t>就业服务咨询热线:</a:t>
            </a:r>
            <a:endParaRPr lang="en-US" altLang="zh-CN"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endParaRPr>
          </a:p>
          <a:p>
            <a:pPr algn="just" rtl="0" eaLnBrk="1" fontAlgn="auto" latinLnBrk="0" hangingPunct="1">
              <a:lnSpc>
                <a:spcPts val="2600"/>
              </a:lnSpc>
            </a:pPr>
            <a:r>
              <a:rPr lang="en-US" altLang="zh-CN"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rPr>
              <a:t>15350272889  </a:t>
            </a:r>
            <a:r>
              <a:rPr lang="zh-CN" altLang="en-US"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rPr>
              <a:t>邓</a:t>
            </a:r>
            <a:endParaRPr lang="zh-CN" altLang="en-US"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endParaRPr>
          </a:p>
        </p:txBody>
      </p:sp>
      <p:pic>
        <p:nvPicPr>
          <p:cNvPr id="9" name="图片 8" descr="0f7a8e78947e937c7b7c0522fa82d3a"/>
          <p:cNvPicPr>
            <a:picLocks noChangeAspect="1"/>
          </p:cNvPicPr>
          <p:nvPr/>
        </p:nvPicPr>
        <p:blipFill>
          <a:blip r:embed="rId1"/>
          <a:stretch>
            <a:fillRect/>
          </a:stretch>
        </p:blipFill>
        <p:spPr>
          <a:xfrm>
            <a:off x="213836" y="111125"/>
            <a:ext cx="678180" cy="672941"/>
          </a:xfrm>
          <a:prstGeom prst="rect">
            <a:avLst/>
          </a:prstGeom>
        </p:spPr>
      </p:pic>
      <p:pic>
        <p:nvPicPr>
          <p:cNvPr id="11" name="图片 10" descr="aa1c03496e94995817e5fe519c1be24"/>
          <p:cNvPicPr>
            <a:picLocks noChangeAspect="1"/>
          </p:cNvPicPr>
          <p:nvPr/>
        </p:nvPicPr>
        <p:blipFill>
          <a:blip r:embed="rId2"/>
          <a:stretch>
            <a:fillRect/>
          </a:stretch>
        </p:blipFill>
        <p:spPr>
          <a:xfrm>
            <a:off x="4481195" y="230823"/>
            <a:ext cx="4515803" cy="606743"/>
          </a:xfrm>
          <a:prstGeom prst="rect">
            <a:avLst/>
          </a:prstGeom>
        </p:spPr>
      </p:pic>
      <p:sp>
        <p:nvSpPr>
          <p:cNvPr id="12" name="文本框 11"/>
          <p:cNvSpPr txBox="1"/>
          <p:nvPr/>
        </p:nvSpPr>
        <p:spPr>
          <a:xfrm>
            <a:off x="971550" y="230823"/>
            <a:ext cx="3429953" cy="553085"/>
          </a:xfrm>
          <a:prstGeom prst="rect">
            <a:avLst/>
          </a:prstGeom>
          <a:noFill/>
        </p:spPr>
        <p:txBody>
          <a:bodyPr wrap="square" rtlCol="0">
            <a:spAutoFit/>
          </a:bodyPr>
          <a:p>
            <a:r>
              <a:rPr lang="zh-CN" altLang="en-US" sz="3000" b="1">
                <a:solidFill>
                  <a:srgbClr val="2E2BA7"/>
                </a:solidFill>
                <a:effectLst>
                  <a:outerShdw blurRad="38100" dist="25400" dir="5400000" algn="ctr" rotWithShape="0">
                    <a:srgbClr val="6E747A">
                      <a:alpha val="43000"/>
                    </a:srgbClr>
                  </a:outerShdw>
                </a:effectLst>
                <a:latin typeface="+mn-ea"/>
              </a:rPr>
              <a:t>营前镇就业之家</a:t>
            </a:r>
            <a:endParaRPr lang="zh-CN" altLang="en-US" sz="3000" b="1">
              <a:solidFill>
                <a:srgbClr val="2E2BA7"/>
              </a:solidFill>
              <a:effectLst>
                <a:outerShdw blurRad="38100" dist="25400" dir="5400000" algn="ctr" rotWithShape="0">
                  <a:srgbClr val="6E747A">
                    <a:alpha val="43000"/>
                  </a:srgbClr>
                </a:outerShdw>
              </a:effectLst>
              <a:latin typeface="+mn-ea"/>
            </a:endParaRPr>
          </a:p>
        </p:txBody>
      </p:sp>
      <p:pic>
        <p:nvPicPr>
          <p:cNvPr id="17" name="图片 16"/>
          <p:cNvPicPr>
            <a:picLocks noChangeAspect="1"/>
          </p:cNvPicPr>
          <p:nvPr/>
        </p:nvPicPr>
        <p:blipFill>
          <a:blip r:embed="rId3"/>
          <a:stretch>
            <a:fillRect/>
          </a:stretch>
        </p:blipFill>
        <p:spPr>
          <a:xfrm>
            <a:off x="1613694" y="5318919"/>
            <a:ext cx="869633" cy="869633"/>
          </a:xfrm>
          <a:prstGeom prst="rect">
            <a:avLst/>
          </a:prstGeom>
        </p:spPr>
      </p:pic>
      <p:pic>
        <p:nvPicPr>
          <p:cNvPr id="19" name="图片 18"/>
          <p:cNvPicPr>
            <a:picLocks noChangeAspect="1"/>
          </p:cNvPicPr>
          <p:nvPr/>
        </p:nvPicPr>
        <p:blipFill>
          <a:blip r:embed="rId4"/>
          <a:stretch>
            <a:fillRect/>
          </a:stretch>
        </p:blipFill>
        <p:spPr>
          <a:xfrm>
            <a:off x="4400550" y="5752465"/>
            <a:ext cx="1381760" cy="716280"/>
          </a:xfrm>
          <a:prstGeom prst="rect">
            <a:avLst/>
          </a:prstGeom>
        </p:spPr>
      </p:pic>
      <p:sp>
        <p:nvSpPr>
          <p:cNvPr id="3" name="文本框 2"/>
          <p:cNvSpPr txBox="1"/>
          <p:nvPr/>
        </p:nvSpPr>
        <p:spPr>
          <a:xfrm>
            <a:off x="438785" y="6221730"/>
            <a:ext cx="1102995" cy="247015"/>
          </a:xfrm>
          <a:prstGeom prst="rect">
            <a:avLst/>
          </a:prstGeom>
          <a:noFill/>
        </p:spPr>
        <p:txBody>
          <a:bodyPr wrap="square" rtlCol="0">
            <a:noAutofit/>
          </a:bodyPr>
          <a:p>
            <a:pPr algn="ctr"/>
            <a:r>
              <a:rPr lang="zh-CN" altLang="en-US" sz="1000" b="1">
                <a:solidFill>
                  <a:srgbClr val="2522B0"/>
                </a:solidFill>
              </a:rPr>
              <a:t>就业之家小程序</a:t>
            </a:r>
            <a:endParaRPr lang="zh-CN" altLang="en-US" sz="1000" b="1">
              <a:solidFill>
                <a:srgbClr val="2522B0"/>
              </a:solidFill>
            </a:endParaRPr>
          </a:p>
        </p:txBody>
      </p:sp>
      <p:sp>
        <p:nvSpPr>
          <p:cNvPr id="6" name="文本框 5"/>
          <p:cNvSpPr txBox="1"/>
          <p:nvPr/>
        </p:nvSpPr>
        <p:spPr>
          <a:xfrm>
            <a:off x="1550670" y="6221730"/>
            <a:ext cx="960120" cy="247015"/>
          </a:xfrm>
          <a:prstGeom prst="rect">
            <a:avLst/>
          </a:prstGeom>
          <a:noFill/>
        </p:spPr>
        <p:txBody>
          <a:bodyPr wrap="square" rtlCol="0">
            <a:noAutofit/>
          </a:bodyPr>
          <a:p>
            <a:pPr algn="ctr"/>
            <a:r>
              <a:rPr lang="zh-CN" altLang="en-US" sz="1000" b="1">
                <a:solidFill>
                  <a:srgbClr val="2522B0"/>
                </a:solidFill>
              </a:rPr>
              <a:t>微信公众号</a:t>
            </a:r>
            <a:endParaRPr lang="zh-CN" altLang="en-US" sz="1000" b="1">
              <a:solidFill>
                <a:srgbClr val="2522B0"/>
              </a:solidFill>
            </a:endParaRPr>
          </a:p>
        </p:txBody>
      </p:sp>
      <p:pic>
        <p:nvPicPr>
          <p:cNvPr id="2" name="图片 1"/>
          <p:cNvPicPr>
            <a:picLocks noChangeAspect="1"/>
          </p:cNvPicPr>
          <p:nvPr/>
        </p:nvPicPr>
        <p:blipFill>
          <a:blip r:embed="rId5"/>
          <a:srcRect l="15478" t="13258" r="15454" b="41006"/>
          <a:stretch>
            <a:fillRect/>
          </a:stretch>
        </p:blipFill>
        <p:spPr>
          <a:xfrm>
            <a:off x="2752725" y="5361940"/>
            <a:ext cx="833755" cy="826770"/>
          </a:xfrm>
          <a:prstGeom prst="rect">
            <a:avLst/>
          </a:prstGeom>
        </p:spPr>
      </p:pic>
      <p:sp>
        <p:nvSpPr>
          <p:cNvPr id="8" name="文本框 7"/>
          <p:cNvSpPr txBox="1"/>
          <p:nvPr/>
        </p:nvSpPr>
        <p:spPr>
          <a:xfrm>
            <a:off x="2726055" y="6246495"/>
            <a:ext cx="960120" cy="247015"/>
          </a:xfrm>
          <a:prstGeom prst="rect">
            <a:avLst/>
          </a:prstGeom>
          <a:noFill/>
        </p:spPr>
        <p:txBody>
          <a:bodyPr wrap="square" rtlCol="0">
            <a:noAutofit/>
          </a:bodyPr>
          <a:p>
            <a:pPr algn="ctr"/>
            <a:r>
              <a:rPr lang="zh-CN" altLang="en-US" sz="1000" b="1">
                <a:solidFill>
                  <a:srgbClr val="2522B0"/>
                </a:solidFill>
              </a:rPr>
              <a:t>抖音号</a:t>
            </a:r>
            <a:endParaRPr lang="zh-CN" altLang="en-US" sz="1000" b="1">
              <a:solidFill>
                <a:srgbClr val="2522B0"/>
              </a:solidFill>
            </a:endParaRPr>
          </a:p>
        </p:txBody>
      </p:sp>
      <p:sp>
        <p:nvSpPr>
          <p:cNvPr id="7" name="圆角矩形 6"/>
          <p:cNvSpPr/>
          <p:nvPr/>
        </p:nvSpPr>
        <p:spPr>
          <a:xfrm>
            <a:off x="101600" y="919480"/>
            <a:ext cx="8941435" cy="5798820"/>
          </a:xfrm>
          <a:prstGeom prst="roundRect">
            <a:avLst/>
          </a:prstGeom>
          <a:ln w="85725">
            <a:solidFill>
              <a:srgbClr val="2E2BA7"/>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10" name="矩形 9"/>
          <p:cNvSpPr/>
          <p:nvPr/>
        </p:nvSpPr>
        <p:spPr>
          <a:xfrm>
            <a:off x="102235" y="918845"/>
            <a:ext cx="8940800" cy="5799455"/>
          </a:xfrm>
          <a:prstGeom prst="rect">
            <a:avLst/>
          </a:prstGeom>
          <a:ln w="76200">
            <a:solidFill>
              <a:srgbClr val="2E2BA7"/>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cxnSp>
        <p:nvCxnSpPr>
          <p:cNvPr id="27" name="直接连接符 26"/>
          <p:cNvCxnSpPr/>
          <p:nvPr/>
        </p:nvCxnSpPr>
        <p:spPr>
          <a:xfrm>
            <a:off x="127000" y="5153660"/>
            <a:ext cx="8917940" cy="0"/>
          </a:xfrm>
          <a:prstGeom prst="line">
            <a:avLst/>
          </a:prstGeom>
          <a:ln w="85725">
            <a:solidFill>
              <a:srgbClr val="2E2BA7"/>
            </a:solidFill>
          </a:ln>
        </p:spPr>
        <p:style>
          <a:lnRef idx="2">
            <a:schemeClr val="accent1"/>
          </a:lnRef>
          <a:fillRef idx="0">
            <a:srgbClr val="FFFFFF"/>
          </a:fillRef>
          <a:effectRef idx="0">
            <a:srgbClr val="FFFFFF"/>
          </a:effectRef>
          <a:fontRef idx="minor">
            <a:schemeClr val="tx1"/>
          </a:fontRef>
        </p:style>
      </p:cxnSp>
      <p:sp>
        <p:nvSpPr>
          <p:cNvPr id="14" name="文本框 13"/>
          <p:cNvSpPr txBox="1"/>
          <p:nvPr/>
        </p:nvSpPr>
        <p:spPr>
          <a:xfrm>
            <a:off x="3849370" y="5382260"/>
            <a:ext cx="2818130" cy="460375"/>
          </a:xfrm>
          <a:prstGeom prst="rect">
            <a:avLst/>
          </a:prstGeom>
          <a:noFill/>
        </p:spPr>
        <p:txBody>
          <a:bodyPr wrap="square" rtlCol="0">
            <a:spAutoFit/>
          </a:bodyPr>
          <a:p>
            <a:pPr algn="ctr"/>
            <a:r>
              <a:rPr lang="zh-CN" altLang="en-US"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rPr>
              <a:t>去</a:t>
            </a:r>
            <a:r>
              <a:rPr lang="en-US" altLang="zh-CN"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rPr>
              <a:t>上班</a:t>
            </a:r>
            <a:r>
              <a:rPr lang="zh-CN" altLang="en-US"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rPr>
              <a:t>不如</a:t>
            </a:r>
            <a:r>
              <a:rPr lang="en-US" altLang="zh-CN"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rPr>
              <a:t>来上犹！</a:t>
            </a:r>
            <a:endParaRPr lang="en-US" altLang="zh-CN"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endParaRPr>
          </a:p>
        </p:txBody>
      </p:sp>
      <p:sp>
        <p:nvSpPr>
          <p:cNvPr id="16" name="任意多边形 15"/>
          <p:cNvSpPr/>
          <p:nvPr/>
        </p:nvSpPr>
        <p:spPr>
          <a:xfrm>
            <a:off x="125730" y="947420"/>
            <a:ext cx="550545" cy="561975"/>
          </a:xfrm>
          <a:custGeom>
            <a:avLst/>
            <a:gdLst>
              <a:gd name="connisteX0" fmla="*/ 9525 w 550545"/>
              <a:gd name="connsiteY0" fmla="*/ 561975 h 561975"/>
              <a:gd name="connisteX1" fmla="*/ 550545 w 550545"/>
              <a:gd name="connsiteY1" fmla="*/ 6985 h 561975"/>
              <a:gd name="connisteX2" fmla="*/ 0 w 550545"/>
              <a:gd name="connsiteY2" fmla="*/ 0 h 561975"/>
              <a:gd name="connisteX3" fmla="*/ 9525 w 550545"/>
              <a:gd name="connsiteY3" fmla="*/ 561975 h 561975"/>
            </a:gdLst>
            <a:ahLst/>
            <a:cxnLst>
              <a:cxn ang="0">
                <a:pos x="connisteX0" y="connsiteY0"/>
              </a:cxn>
              <a:cxn ang="0">
                <a:pos x="connisteX1" y="connsiteY1"/>
              </a:cxn>
              <a:cxn ang="0">
                <a:pos x="connisteX2" y="connsiteY2"/>
              </a:cxn>
              <a:cxn ang="0">
                <a:pos x="connisteX3" y="connsiteY3"/>
              </a:cxn>
            </a:cxnLst>
            <a:rect l="l" t="t" r="r" b="b"/>
            <a:pathLst>
              <a:path w="550545" h="561975">
                <a:moveTo>
                  <a:pt x="9525" y="561975"/>
                </a:moveTo>
                <a:lnTo>
                  <a:pt x="550545" y="6985"/>
                </a:lnTo>
                <a:lnTo>
                  <a:pt x="0" y="0"/>
                </a:lnTo>
                <a:lnTo>
                  <a:pt x="9525" y="561975"/>
                </a:lnTo>
                <a:close/>
              </a:path>
            </a:pathLst>
          </a:custGeom>
          <a:solidFill>
            <a:srgbClr val="2E2BA7"/>
          </a:solidFill>
          <a:ln>
            <a:solidFill>
              <a:srgbClr val="2E2BA7"/>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任意多边形 17"/>
          <p:cNvSpPr/>
          <p:nvPr/>
        </p:nvSpPr>
        <p:spPr>
          <a:xfrm rot="16200000">
            <a:off x="142240" y="6154420"/>
            <a:ext cx="550545" cy="561975"/>
          </a:xfrm>
          <a:custGeom>
            <a:avLst/>
            <a:gdLst>
              <a:gd name="connisteX0" fmla="*/ 9525 w 550545"/>
              <a:gd name="connsiteY0" fmla="*/ 561975 h 561975"/>
              <a:gd name="connisteX1" fmla="*/ 550545 w 550545"/>
              <a:gd name="connsiteY1" fmla="*/ 6985 h 561975"/>
              <a:gd name="connisteX2" fmla="*/ 0 w 550545"/>
              <a:gd name="connsiteY2" fmla="*/ 0 h 561975"/>
              <a:gd name="connisteX3" fmla="*/ 9525 w 550545"/>
              <a:gd name="connsiteY3" fmla="*/ 561975 h 561975"/>
            </a:gdLst>
            <a:ahLst/>
            <a:cxnLst>
              <a:cxn ang="0">
                <a:pos x="connisteX0" y="connsiteY0"/>
              </a:cxn>
              <a:cxn ang="0">
                <a:pos x="connisteX1" y="connsiteY1"/>
              </a:cxn>
              <a:cxn ang="0">
                <a:pos x="connisteX2" y="connsiteY2"/>
              </a:cxn>
              <a:cxn ang="0">
                <a:pos x="connisteX3" y="connsiteY3"/>
              </a:cxn>
            </a:cxnLst>
            <a:rect l="l" t="t" r="r" b="b"/>
            <a:pathLst>
              <a:path w="550545" h="561975">
                <a:moveTo>
                  <a:pt x="9525" y="561975"/>
                </a:moveTo>
                <a:lnTo>
                  <a:pt x="550545" y="6985"/>
                </a:lnTo>
                <a:lnTo>
                  <a:pt x="0" y="0"/>
                </a:lnTo>
                <a:lnTo>
                  <a:pt x="9525" y="561975"/>
                </a:lnTo>
                <a:close/>
              </a:path>
            </a:pathLst>
          </a:custGeom>
          <a:solidFill>
            <a:srgbClr val="2E2BA7"/>
          </a:solidFill>
          <a:ln>
            <a:solidFill>
              <a:srgbClr val="2E2BA7"/>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2" name="任意多边形 21"/>
          <p:cNvSpPr/>
          <p:nvPr/>
        </p:nvSpPr>
        <p:spPr>
          <a:xfrm rot="5400000">
            <a:off x="8456295" y="931545"/>
            <a:ext cx="550545" cy="561975"/>
          </a:xfrm>
          <a:custGeom>
            <a:avLst/>
            <a:gdLst>
              <a:gd name="connisteX0" fmla="*/ 9525 w 550545"/>
              <a:gd name="connsiteY0" fmla="*/ 561975 h 561975"/>
              <a:gd name="connisteX1" fmla="*/ 550545 w 550545"/>
              <a:gd name="connsiteY1" fmla="*/ 6985 h 561975"/>
              <a:gd name="connisteX2" fmla="*/ 0 w 550545"/>
              <a:gd name="connsiteY2" fmla="*/ 0 h 561975"/>
              <a:gd name="connisteX3" fmla="*/ 9525 w 550545"/>
              <a:gd name="connsiteY3" fmla="*/ 561975 h 561975"/>
            </a:gdLst>
            <a:ahLst/>
            <a:cxnLst>
              <a:cxn ang="0">
                <a:pos x="connisteX0" y="connsiteY0"/>
              </a:cxn>
              <a:cxn ang="0">
                <a:pos x="connisteX1" y="connsiteY1"/>
              </a:cxn>
              <a:cxn ang="0">
                <a:pos x="connisteX2" y="connsiteY2"/>
              </a:cxn>
              <a:cxn ang="0">
                <a:pos x="connisteX3" y="connsiteY3"/>
              </a:cxn>
            </a:cxnLst>
            <a:rect l="l" t="t" r="r" b="b"/>
            <a:pathLst>
              <a:path w="550545" h="561975">
                <a:moveTo>
                  <a:pt x="9525" y="561975"/>
                </a:moveTo>
                <a:lnTo>
                  <a:pt x="550545" y="6985"/>
                </a:lnTo>
                <a:lnTo>
                  <a:pt x="0" y="0"/>
                </a:lnTo>
                <a:lnTo>
                  <a:pt x="9525" y="561975"/>
                </a:lnTo>
                <a:close/>
              </a:path>
            </a:pathLst>
          </a:custGeom>
          <a:solidFill>
            <a:srgbClr val="2E2BA7"/>
          </a:solidFill>
          <a:ln>
            <a:solidFill>
              <a:srgbClr val="2E2BA7"/>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3" name="任意多边形 22"/>
          <p:cNvSpPr/>
          <p:nvPr/>
        </p:nvSpPr>
        <p:spPr>
          <a:xfrm rot="10800000">
            <a:off x="8453755" y="6151245"/>
            <a:ext cx="550545" cy="561975"/>
          </a:xfrm>
          <a:custGeom>
            <a:avLst/>
            <a:gdLst>
              <a:gd name="connisteX0" fmla="*/ 9525 w 550545"/>
              <a:gd name="connsiteY0" fmla="*/ 561975 h 561975"/>
              <a:gd name="connisteX1" fmla="*/ 550545 w 550545"/>
              <a:gd name="connsiteY1" fmla="*/ 6985 h 561975"/>
              <a:gd name="connisteX2" fmla="*/ 0 w 550545"/>
              <a:gd name="connsiteY2" fmla="*/ 0 h 561975"/>
              <a:gd name="connisteX3" fmla="*/ 9525 w 550545"/>
              <a:gd name="connsiteY3" fmla="*/ 561975 h 561975"/>
            </a:gdLst>
            <a:ahLst/>
            <a:cxnLst>
              <a:cxn ang="0">
                <a:pos x="connisteX0" y="connsiteY0"/>
              </a:cxn>
              <a:cxn ang="0">
                <a:pos x="connisteX1" y="connsiteY1"/>
              </a:cxn>
              <a:cxn ang="0">
                <a:pos x="connisteX2" y="connsiteY2"/>
              </a:cxn>
              <a:cxn ang="0">
                <a:pos x="connisteX3" y="connsiteY3"/>
              </a:cxn>
            </a:cxnLst>
            <a:rect l="l" t="t" r="r" b="b"/>
            <a:pathLst>
              <a:path w="550545" h="561975">
                <a:moveTo>
                  <a:pt x="9525" y="561975"/>
                </a:moveTo>
                <a:lnTo>
                  <a:pt x="550545" y="6985"/>
                </a:lnTo>
                <a:lnTo>
                  <a:pt x="0" y="0"/>
                </a:lnTo>
                <a:lnTo>
                  <a:pt x="9525" y="561975"/>
                </a:lnTo>
                <a:close/>
              </a:path>
            </a:pathLst>
          </a:custGeom>
          <a:solidFill>
            <a:srgbClr val="2E2BA7"/>
          </a:solidFill>
          <a:ln>
            <a:solidFill>
              <a:srgbClr val="2E2BA7"/>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5" name="文本框 14"/>
          <p:cNvSpPr txBox="1"/>
          <p:nvPr/>
        </p:nvSpPr>
        <p:spPr>
          <a:xfrm>
            <a:off x="225425" y="1105535"/>
            <a:ext cx="8609330" cy="3726815"/>
          </a:xfrm>
          <a:prstGeom prst="rect">
            <a:avLst/>
          </a:prstGeom>
          <a:noFill/>
        </p:spPr>
        <p:txBody>
          <a:bodyPr wrap="square" rtlCol="0">
            <a:noAutofit/>
          </a:bodyPr>
          <a:p>
            <a:pPr indent="355600" algn="ctr" fontAlgn="auto">
              <a:lnSpc>
                <a:spcPts val="16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赣州市（上犹）金盾服饰</a:t>
            </a:r>
            <a:r>
              <a:rPr lang="en-US" altLang="zh-CN" sz="1400">
                <a:latin typeface="方正小标宋简体" panose="03000509000000000000" charset="-122"/>
                <a:ea typeface="方正小标宋简体" panose="03000509000000000000" charset="-122"/>
                <a:cs typeface="方正小标宋简体" panose="03000509000000000000" charset="-122"/>
              </a:rPr>
              <a:t>2025</a:t>
            </a:r>
            <a:r>
              <a:rPr lang="zh-CN" altLang="en-US" sz="1400">
                <a:latin typeface="方正小标宋简体" panose="03000509000000000000" charset="-122"/>
                <a:ea typeface="方正小标宋简体" panose="03000509000000000000" charset="-122"/>
                <a:cs typeface="方正小标宋简体" panose="03000509000000000000" charset="-122"/>
              </a:rPr>
              <a:t>年招聘信息</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6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赣州市金盾服饰有限公司成立于</a:t>
            </a:r>
            <a:r>
              <a:rPr lang="en-US" altLang="zh-CN" sz="1400">
                <a:latin typeface="方正小标宋简体" panose="03000509000000000000" charset="-122"/>
                <a:ea typeface="方正小标宋简体" panose="03000509000000000000" charset="-122"/>
                <a:cs typeface="方正小标宋简体" panose="03000509000000000000" charset="-122"/>
              </a:rPr>
              <a:t>2016</a:t>
            </a:r>
            <a:r>
              <a:rPr lang="zh-CN" altLang="en-US" sz="1400">
                <a:latin typeface="方正小标宋简体" panose="03000509000000000000" charset="-122"/>
                <a:ea typeface="方正小标宋简体" panose="03000509000000000000" charset="-122"/>
                <a:cs typeface="方正小标宋简体" panose="03000509000000000000" charset="-122"/>
              </a:rPr>
              <a:t>年，年产值过亿元，黄埠工厂坐落于上犹县工业园北区，新厂坐落于上犹二小旁工厂环境舒适，目前在职员工</a:t>
            </a:r>
            <a:r>
              <a:rPr lang="en-US" altLang="zh-CN" sz="1400">
                <a:latin typeface="方正小标宋简体" panose="03000509000000000000" charset="-122"/>
                <a:ea typeface="方正小标宋简体" panose="03000509000000000000" charset="-122"/>
                <a:cs typeface="方正小标宋简体" panose="03000509000000000000" charset="-122"/>
              </a:rPr>
              <a:t>300</a:t>
            </a:r>
            <a:r>
              <a:rPr lang="zh-CN" altLang="en-US" sz="1400">
                <a:latin typeface="方正小标宋简体" panose="03000509000000000000" charset="-122"/>
                <a:ea typeface="方正小标宋简体" panose="03000509000000000000" charset="-122"/>
                <a:cs typeface="方正小标宋简体" panose="03000509000000000000" charset="-122"/>
              </a:rPr>
              <a:t>人，</a:t>
            </a:r>
            <a:r>
              <a:rPr lang="en-US" altLang="zh-CN" sz="1400">
                <a:latin typeface="方正小标宋简体" panose="03000509000000000000" charset="-122"/>
                <a:ea typeface="方正小标宋简体" panose="03000509000000000000" charset="-122"/>
                <a:cs typeface="方正小标宋简体" panose="03000509000000000000" charset="-122"/>
              </a:rPr>
              <a:t>8</a:t>
            </a:r>
            <a:r>
              <a:rPr lang="zh-CN" altLang="en-US" sz="1400">
                <a:latin typeface="方正小标宋简体" panose="03000509000000000000" charset="-122"/>
                <a:ea typeface="方正小标宋简体" panose="03000509000000000000" charset="-122"/>
                <a:cs typeface="方正小标宋简体" panose="03000509000000000000" charset="-122"/>
              </a:rPr>
              <a:t>条单件流水线和</a:t>
            </a:r>
            <a:r>
              <a:rPr lang="en-US" altLang="zh-CN" sz="1400">
                <a:latin typeface="方正小标宋简体" panose="03000509000000000000" charset="-122"/>
                <a:ea typeface="方正小标宋简体" panose="03000509000000000000" charset="-122"/>
                <a:cs typeface="方正小标宋简体" panose="03000509000000000000" charset="-122"/>
              </a:rPr>
              <a:t>1</a:t>
            </a:r>
            <a:r>
              <a:rPr lang="zh-CN" altLang="en-US" sz="1400">
                <a:latin typeface="方正小标宋简体" panose="03000509000000000000" charset="-122"/>
                <a:ea typeface="方正小标宋简体" panose="03000509000000000000" charset="-122"/>
                <a:cs typeface="方正小标宋简体" panose="03000509000000000000" charset="-122"/>
              </a:rPr>
              <a:t>条整件生产线，</a:t>
            </a:r>
            <a:r>
              <a:rPr lang="en-US" altLang="zh-CN" sz="1400">
                <a:latin typeface="方正小标宋简体" panose="03000509000000000000" charset="-122"/>
                <a:ea typeface="方正小标宋简体" panose="03000509000000000000" charset="-122"/>
                <a:cs typeface="方正小标宋简体" panose="03000509000000000000" charset="-122"/>
              </a:rPr>
              <a:t>2025</a:t>
            </a:r>
            <a:r>
              <a:rPr lang="zh-CN" altLang="en-US" sz="1400">
                <a:latin typeface="方正小标宋简体" panose="03000509000000000000" charset="-122"/>
                <a:ea typeface="方正小标宋简体" panose="03000509000000000000" charset="-122"/>
                <a:cs typeface="方正小标宋简体" panose="03000509000000000000" charset="-122"/>
              </a:rPr>
              <a:t>年计划新增两条单件流，人数达到</a:t>
            </a:r>
            <a:r>
              <a:rPr lang="en-US" altLang="zh-CN" sz="1400">
                <a:latin typeface="方正小标宋简体" panose="03000509000000000000" charset="-122"/>
                <a:ea typeface="方正小标宋简体" panose="03000509000000000000" charset="-122"/>
                <a:cs typeface="方正小标宋简体" panose="03000509000000000000" charset="-122"/>
              </a:rPr>
              <a:t>400</a:t>
            </a:r>
            <a:r>
              <a:rPr lang="zh-CN" altLang="en-US" sz="1400">
                <a:latin typeface="方正小标宋简体" panose="03000509000000000000" charset="-122"/>
                <a:ea typeface="方正小标宋简体" panose="03000509000000000000" charset="-122"/>
                <a:cs typeface="方正小标宋简体" panose="03000509000000000000" charset="-122"/>
              </a:rPr>
              <a:t>人以上。公司主要是快时尚品牌《</a:t>
            </a:r>
            <a:r>
              <a:rPr lang="en-US" altLang="zh-CN" sz="1400">
                <a:latin typeface="方正小标宋简体" panose="03000509000000000000" charset="-122"/>
                <a:ea typeface="方正小标宋简体" panose="03000509000000000000" charset="-122"/>
                <a:cs typeface="方正小标宋简体" panose="03000509000000000000" charset="-122"/>
              </a:rPr>
              <a:t>UR</a:t>
            </a:r>
            <a:r>
              <a:rPr lang="zh-CN" altLang="en-US" sz="1400">
                <a:latin typeface="方正小标宋简体" panose="03000509000000000000" charset="-122"/>
                <a:ea typeface="方正小标宋简体" panose="03000509000000000000" charset="-122"/>
                <a:cs typeface="方正小标宋简体" panose="03000509000000000000" charset="-122"/>
              </a:rPr>
              <a:t>》的战略供应商，同时和广东爱依服商贸也建立了战略合作模式，</a:t>
            </a:r>
            <a:r>
              <a:rPr lang="en-US" altLang="zh-CN" sz="1400">
                <a:latin typeface="方正小标宋简体" panose="03000509000000000000" charset="-122"/>
                <a:ea typeface="方正小标宋简体" panose="03000509000000000000" charset="-122"/>
                <a:cs typeface="方正小标宋简体" panose="03000509000000000000" charset="-122"/>
              </a:rPr>
              <a:t>2025</a:t>
            </a:r>
            <a:r>
              <a:rPr lang="zh-CN" altLang="en-US" sz="1400">
                <a:latin typeface="方正小标宋简体" panose="03000509000000000000" charset="-122"/>
                <a:ea typeface="方正小标宋简体" panose="03000509000000000000" charset="-122"/>
                <a:cs typeface="方正小标宋简体" panose="03000509000000000000" charset="-122"/>
              </a:rPr>
              <a:t>年目标产能</a:t>
            </a:r>
            <a:r>
              <a:rPr lang="en-US" altLang="zh-CN" sz="1400">
                <a:latin typeface="方正小标宋简体" panose="03000509000000000000" charset="-122"/>
                <a:ea typeface="方正小标宋简体" panose="03000509000000000000" charset="-122"/>
                <a:cs typeface="方正小标宋简体" panose="03000509000000000000" charset="-122"/>
              </a:rPr>
              <a:t>300</a:t>
            </a:r>
            <a:r>
              <a:rPr lang="zh-CN" altLang="en-US" sz="1400">
                <a:latin typeface="方正小标宋简体" panose="03000509000000000000" charset="-122"/>
                <a:ea typeface="方正小标宋简体" panose="03000509000000000000" charset="-122"/>
                <a:cs typeface="方正小标宋简体" panose="03000509000000000000" charset="-122"/>
              </a:rPr>
              <a:t>万件，品类有衬衣、裙、裤、外套，西装等引领新潮流快时尚明星品牌系列，单款数量</a:t>
            </a:r>
            <a:r>
              <a:rPr lang="en-US" altLang="zh-CN" sz="1400">
                <a:latin typeface="方正小标宋简体" panose="03000509000000000000" charset="-122"/>
                <a:ea typeface="方正小标宋简体" panose="03000509000000000000" charset="-122"/>
                <a:cs typeface="方正小标宋简体" panose="03000509000000000000" charset="-122"/>
              </a:rPr>
              <a:t>1000-20000</a:t>
            </a:r>
            <a:r>
              <a:rPr lang="zh-CN" altLang="en-US" sz="1400">
                <a:latin typeface="方正小标宋简体" panose="03000509000000000000" charset="-122"/>
                <a:ea typeface="方正小标宋简体" panose="03000509000000000000" charset="-122"/>
                <a:cs typeface="方正小标宋简体" panose="03000509000000000000" charset="-122"/>
              </a:rPr>
              <a:t>件，是您选择就业创造美好未来的优质平台！</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600"/>
              </a:lnSpc>
              <a:extLst>
                <a:ext uri="{35155182-B16C-46BC-9424-99874614C6A1}">
                  <wpsdc:indentchars xmlns:wpsdc="http://www.wps.cn/officeDocument/2017/drawingmlCustomData" val="200" checksum="3837665281"/>
                </a:ext>
              </a:extLst>
            </a:pPr>
            <a:r>
              <a:rPr lang="en-US" altLang="zh-CN" sz="1400">
                <a:latin typeface="方正小标宋简体" panose="03000509000000000000" charset="-122"/>
                <a:ea typeface="方正小标宋简体" panose="03000509000000000000" charset="-122"/>
                <a:cs typeface="方正小标宋简体" panose="03000509000000000000" charset="-122"/>
              </a:rPr>
              <a:t>2025</a:t>
            </a:r>
            <a:r>
              <a:rPr lang="zh-CN" altLang="en-US" sz="1400">
                <a:latin typeface="方正小标宋简体" panose="03000509000000000000" charset="-122"/>
                <a:ea typeface="方正小标宋简体" panose="03000509000000000000" charset="-122"/>
                <a:cs typeface="方正小标宋简体" panose="03000509000000000000" charset="-122"/>
              </a:rPr>
              <a:t>年生产需要增加招聘人员</a:t>
            </a:r>
            <a:r>
              <a:rPr lang="en-US" altLang="zh-CN" sz="1400">
                <a:latin typeface="方正小标宋简体" panose="03000509000000000000" charset="-122"/>
                <a:ea typeface="方正小标宋简体" panose="03000509000000000000" charset="-122"/>
                <a:cs typeface="方正小标宋简体" panose="03000509000000000000" charset="-122"/>
              </a:rPr>
              <a:t>180</a:t>
            </a:r>
            <a:r>
              <a:rPr lang="zh-CN" altLang="en-US" sz="1400">
                <a:latin typeface="方正小标宋简体" panose="03000509000000000000" charset="-122"/>
                <a:ea typeface="方正小标宋简体" panose="03000509000000000000" charset="-122"/>
                <a:cs typeface="方正小标宋简体" panose="03000509000000000000" charset="-122"/>
              </a:rPr>
              <a:t>人，我们诚挚邀请优秀服装生产精英加入我们金盾大家庭，诚聘以下职位：</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600"/>
              </a:lnSpc>
              <a:extLst>
                <a:ext uri="{35155182-B16C-46BC-9424-99874614C6A1}">
                  <wpsdc:indentchars xmlns:wpsdc="http://www.wps.cn/officeDocument/2017/drawingmlCustomData" val="200" checksum="3837665281"/>
                </a:ext>
              </a:extLst>
            </a:pPr>
            <a:r>
              <a:rPr lang="en-US" altLang="zh-CN" sz="1400">
                <a:latin typeface="方正小标宋简体" panose="03000509000000000000" charset="-122"/>
                <a:ea typeface="方正小标宋简体" panose="03000509000000000000" charset="-122"/>
                <a:cs typeface="方正小标宋简体" panose="03000509000000000000" charset="-122"/>
              </a:rPr>
              <a:t>1. </a:t>
            </a:r>
            <a:r>
              <a:rPr lang="zh-CN" altLang="en-US" sz="1400">
                <a:latin typeface="方正小标宋简体" panose="03000509000000000000" charset="-122"/>
                <a:ea typeface="方正小标宋简体" panose="03000509000000000000" charset="-122"/>
                <a:cs typeface="方正小标宋简体" panose="03000509000000000000" charset="-122"/>
              </a:rPr>
              <a:t>车位</a:t>
            </a:r>
            <a:r>
              <a:rPr lang="en-US" altLang="zh-CN" sz="1400">
                <a:latin typeface="方正小标宋简体" panose="03000509000000000000" charset="-122"/>
                <a:ea typeface="方正小标宋简体" panose="03000509000000000000" charset="-122"/>
                <a:cs typeface="方正小标宋简体" panose="03000509000000000000" charset="-122"/>
              </a:rPr>
              <a:t>  80</a:t>
            </a:r>
            <a:r>
              <a:rPr lang="zh-CN" altLang="en-US" sz="1400">
                <a:latin typeface="方正小标宋简体" panose="03000509000000000000" charset="-122"/>
                <a:ea typeface="方正小标宋简体" panose="03000509000000000000" charset="-122"/>
                <a:cs typeface="方正小标宋简体" panose="03000509000000000000" charset="-122"/>
              </a:rPr>
              <a:t>名</a:t>
            </a:r>
            <a:r>
              <a:rPr lang="en-US" altLang="zh-CN" sz="1400">
                <a:latin typeface="方正小标宋简体" panose="03000509000000000000" charset="-122"/>
                <a:ea typeface="方正小标宋简体" panose="03000509000000000000" charset="-122"/>
                <a:cs typeface="方正小标宋简体" panose="03000509000000000000" charset="-122"/>
              </a:rPr>
              <a:t>  </a:t>
            </a:r>
            <a:r>
              <a:rPr lang="zh-CN" altLang="en-US" sz="1400">
                <a:latin typeface="方正小标宋简体" panose="03000509000000000000" charset="-122"/>
                <a:ea typeface="方正小标宋简体" panose="03000509000000000000" charset="-122"/>
                <a:cs typeface="方正小标宋简体" panose="03000509000000000000" charset="-122"/>
              </a:rPr>
              <a:t>岗位要求熟练时装车缝技术</a:t>
            </a:r>
            <a:r>
              <a:rPr lang="en-US" altLang="zh-CN" sz="1400">
                <a:latin typeface="方正小标宋简体" panose="03000509000000000000" charset="-122"/>
                <a:ea typeface="方正小标宋简体" panose="03000509000000000000" charset="-122"/>
                <a:cs typeface="方正小标宋简体" panose="03000509000000000000" charset="-122"/>
              </a:rPr>
              <a:t>   </a:t>
            </a:r>
            <a:r>
              <a:rPr lang="zh-CN" altLang="en-US" sz="1400">
                <a:latin typeface="方正小标宋简体" panose="03000509000000000000" charset="-122"/>
                <a:ea typeface="方正小标宋简体" panose="03000509000000000000" charset="-122"/>
                <a:cs typeface="方正小标宋简体" panose="03000509000000000000" charset="-122"/>
              </a:rPr>
              <a:t>薪资待遇计件制</a:t>
            </a:r>
            <a:r>
              <a:rPr lang="en-US" altLang="zh-CN" sz="1400">
                <a:latin typeface="方正小标宋简体" panose="03000509000000000000" charset="-122"/>
                <a:ea typeface="方正小标宋简体" panose="03000509000000000000" charset="-122"/>
                <a:cs typeface="方正小标宋简体" panose="03000509000000000000" charset="-122"/>
              </a:rPr>
              <a:t>6000-10000</a:t>
            </a:r>
            <a:r>
              <a:rPr lang="zh-CN" altLang="en-US" sz="1400">
                <a:latin typeface="方正小标宋简体" panose="03000509000000000000" charset="-122"/>
                <a:ea typeface="方正小标宋简体" panose="03000509000000000000" charset="-122"/>
                <a:cs typeface="方正小标宋简体" panose="03000509000000000000" charset="-122"/>
              </a:rPr>
              <a:t>元</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600"/>
              </a:lnSpc>
              <a:extLst>
                <a:ext uri="{35155182-B16C-46BC-9424-99874614C6A1}">
                  <wpsdc:indentchars xmlns:wpsdc="http://www.wps.cn/officeDocument/2017/drawingmlCustomData" val="200" checksum="3837665281"/>
                </a:ext>
              </a:extLst>
            </a:pPr>
            <a:r>
              <a:rPr lang="en-US" altLang="zh-CN" sz="1400">
                <a:latin typeface="方正小标宋简体" panose="03000509000000000000" charset="-122"/>
                <a:ea typeface="方正小标宋简体" panose="03000509000000000000" charset="-122"/>
                <a:cs typeface="方正小标宋简体" panose="03000509000000000000" charset="-122"/>
              </a:rPr>
              <a:t>2. </a:t>
            </a:r>
            <a:r>
              <a:rPr lang="zh-CN" altLang="en-US" sz="1400">
                <a:latin typeface="方正小标宋简体" panose="03000509000000000000" charset="-122"/>
                <a:ea typeface="方正小标宋简体" panose="03000509000000000000" charset="-122"/>
                <a:cs typeface="方正小标宋简体" panose="03000509000000000000" charset="-122"/>
              </a:rPr>
              <a:t>打边</a:t>
            </a:r>
            <a:r>
              <a:rPr lang="en-US" altLang="zh-CN" sz="1400">
                <a:latin typeface="方正小标宋简体" panose="03000509000000000000" charset="-122"/>
                <a:ea typeface="方正小标宋简体" panose="03000509000000000000" charset="-122"/>
                <a:cs typeface="方正小标宋简体" panose="03000509000000000000" charset="-122"/>
              </a:rPr>
              <a:t>  10</a:t>
            </a:r>
            <a:r>
              <a:rPr lang="zh-CN" altLang="en-US" sz="1400">
                <a:latin typeface="方正小标宋简体" panose="03000509000000000000" charset="-122"/>
                <a:ea typeface="方正小标宋简体" panose="03000509000000000000" charset="-122"/>
                <a:cs typeface="方正小标宋简体" panose="03000509000000000000" charset="-122"/>
              </a:rPr>
              <a:t>名</a:t>
            </a:r>
            <a:r>
              <a:rPr lang="en-US" altLang="zh-CN" sz="1400">
                <a:latin typeface="方正小标宋简体" panose="03000509000000000000" charset="-122"/>
                <a:ea typeface="方正小标宋简体" panose="03000509000000000000" charset="-122"/>
                <a:cs typeface="方正小标宋简体" panose="03000509000000000000" charset="-122"/>
              </a:rPr>
              <a:t>  </a:t>
            </a:r>
            <a:r>
              <a:rPr lang="zh-CN" altLang="en-US" sz="1400">
                <a:latin typeface="方正小标宋简体" panose="03000509000000000000" charset="-122"/>
                <a:ea typeface="方正小标宋简体" panose="03000509000000000000" charset="-122"/>
                <a:cs typeface="方正小标宋简体" panose="03000509000000000000" charset="-122"/>
              </a:rPr>
              <a:t>岗位要求熟练时装车缝技术</a:t>
            </a:r>
            <a:r>
              <a:rPr lang="en-US" altLang="zh-CN" sz="1400">
                <a:latin typeface="方正小标宋简体" panose="03000509000000000000" charset="-122"/>
                <a:ea typeface="方正小标宋简体" panose="03000509000000000000" charset="-122"/>
                <a:cs typeface="方正小标宋简体" panose="03000509000000000000" charset="-122"/>
              </a:rPr>
              <a:t>   </a:t>
            </a:r>
            <a:r>
              <a:rPr lang="zh-CN" altLang="en-US" sz="1400">
                <a:latin typeface="方正小标宋简体" panose="03000509000000000000" charset="-122"/>
                <a:ea typeface="方正小标宋简体" panose="03000509000000000000" charset="-122"/>
                <a:cs typeface="方正小标宋简体" panose="03000509000000000000" charset="-122"/>
              </a:rPr>
              <a:t>薪资待遇计件制</a:t>
            </a:r>
            <a:r>
              <a:rPr lang="en-US" altLang="zh-CN" sz="1400">
                <a:latin typeface="方正小标宋简体" panose="03000509000000000000" charset="-122"/>
                <a:ea typeface="方正小标宋简体" panose="03000509000000000000" charset="-122"/>
                <a:cs typeface="方正小标宋简体" panose="03000509000000000000" charset="-122"/>
              </a:rPr>
              <a:t>5000-8000</a:t>
            </a:r>
            <a:r>
              <a:rPr lang="zh-CN" altLang="en-US" sz="1400">
                <a:latin typeface="方正小标宋简体" panose="03000509000000000000" charset="-122"/>
                <a:ea typeface="方正小标宋简体" panose="03000509000000000000" charset="-122"/>
                <a:cs typeface="方正小标宋简体" panose="03000509000000000000" charset="-122"/>
              </a:rPr>
              <a:t>元</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600"/>
              </a:lnSpc>
              <a:extLst>
                <a:ext uri="{35155182-B16C-46BC-9424-99874614C6A1}">
                  <wpsdc:indentchars xmlns:wpsdc="http://www.wps.cn/officeDocument/2017/drawingmlCustomData" val="200" checksum="3837665281"/>
                </a:ext>
              </a:extLst>
            </a:pPr>
            <a:r>
              <a:rPr lang="en-US" altLang="zh-CN" sz="1400">
                <a:latin typeface="方正小标宋简体" panose="03000509000000000000" charset="-122"/>
                <a:ea typeface="方正小标宋简体" panose="03000509000000000000" charset="-122"/>
                <a:cs typeface="方正小标宋简体" panose="03000509000000000000" charset="-122"/>
              </a:rPr>
              <a:t>3. </a:t>
            </a:r>
            <a:r>
              <a:rPr lang="zh-CN" altLang="en-US" sz="1400">
                <a:latin typeface="方正小标宋简体" panose="03000509000000000000" charset="-122"/>
                <a:ea typeface="方正小标宋简体" panose="03000509000000000000" charset="-122"/>
                <a:cs typeface="方正小标宋简体" panose="03000509000000000000" charset="-122"/>
              </a:rPr>
              <a:t>查衫</a:t>
            </a:r>
            <a:r>
              <a:rPr lang="en-US" altLang="zh-CN" sz="1400">
                <a:latin typeface="方正小标宋简体" panose="03000509000000000000" charset="-122"/>
                <a:ea typeface="方正小标宋简体" panose="03000509000000000000" charset="-122"/>
                <a:cs typeface="方正小标宋简体" panose="03000509000000000000" charset="-122"/>
              </a:rPr>
              <a:t>  10</a:t>
            </a:r>
            <a:r>
              <a:rPr lang="zh-CN" altLang="en-US" sz="1400">
                <a:latin typeface="方正小标宋简体" panose="03000509000000000000" charset="-122"/>
                <a:ea typeface="方正小标宋简体" panose="03000509000000000000" charset="-122"/>
                <a:cs typeface="方正小标宋简体" panose="03000509000000000000" charset="-122"/>
              </a:rPr>
              <a:t>名</a:t>
            </a:r>
            <a:r>
              <a:rPr lang="en-US" altLang="zh-CN" sz="1400">
                <a:latin typeface="方正小标宋简体" panose="03000509000000000000" charset="-122"/>
                <a:ea typeface="方正小标宋简体" panose="03000509000000000000" charset="-122"/>
                <a:cs typeface="方正小标宋简体" panose="03000509000000000000" charset="-122"/>
              </a:rPr>
              <a:t>  </a:t>
            </a:r>
            <a:r>
              <a:rPr lang="zh-CN" altLang="en-US" sz="1400">
                <a:latin typeface="方正小标宋简体" panose="03000509000000000000" charset="-122"/>
                <a:ea typeface="方正小标宋简体" panose="03000509000000000000" charset="-122"/>
                <a:cs typeface="方正小标宋简体" panose="03000509000000000000" charset="-122"/>
              </a:rPr>
              <a:t>岗位要求有时装查货经验，工作认真负责</a:t>
            </a:r>
            <a:r>
              <a:rPr lang="en-US" altLang="zh-CN" sz="1400">
                <a:latin typeface="方正小标宋简体" panose="03000509000000000000" charset="-122"/>
                <a:ea typeface="方正小标宋简体" panose="03000509000000000000" charset="-122"/>
                <a:cs typeface="方正小标宋简体" panose="03000509000000000000" charset="-122"/>
              </a:rPr>
              <a:t>   </a:t>
            </a:r>
            <a:r>
              <a:rPr lang="zh-CN" altLang="en-US" sz="1400">
                <a:latin typeface="方正小标宋简体" panose="03000509000000000000" charset="-122"/>
                <a:ea typeface="方正小标宋简体" panose="03000509000000000000" charset="-122"/>
                <a:cs typeface="方正小标宋简体" panose="03000509000000000000" charset="-122"/>
              </a:rPr>
              <a:t>薪资待遇计件制</a:t>
            </a:r>
            <a:r>
              <a:rPr lang="en-US" altLang="zh-CN" sz="1400">
                <a:latin typeface="方正小标宋简体" panose="03000509000000000000" charset="-122"/>
                <a:ea typeface="方正小标宋简体" panose="03000509000000000000" charset="-122"/>
                <a:cs typeface="方正小标宋简体" panose="03000509000000000000" charset="-122"/>
              </a:rPr>
              <a:t>5000-7000</a:t>
            </a:r>
            <a:r>
              <a:rPr lang="zh-CN" altLang="en-US" sz="1400">
                <a:latin typeface="方正小标宋简体" panose="03000509000000000000" charset="-122"/>
                <a:ea typeface="方正小标宋简体" panose="03000509000000000000" charset="-122"/>
                <a:cs typeface="方正小标宋简体" panose="03000509000000000000" charset="-122"/>
              </a:rPr>
              <a:t>元</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600"/>
              </a:lnSpc>
              <a:extLst>
                <a:ext uri="{35155182-B16C-46BC-9424-99874614C6A1}">
                  <wpsdc:indentchars xmlns:wpsdc="http://www.wps.cn/officeDocument/2017/drawingmlCustomData" val="200" checksum="3837665281"/>
                </a:ext>
              </a:extLst>
            </a:pPr>
            <a:r>
              <a:rPr lang="en-US" altLang="zh-CN" sz="1400">
                <a:latin typeface="方正小标宋简体" panose="03000509000000000000" charset="-122"/>
                <a:ea typeface="方正小标宋简体" panose="03000509000000000000" charset="-122"/>
                <a:cs typeface="方正小标宋简体" panose="03000509000000000000" charset="-122"/>
              </a:rPr>
              <a:t>3. </a:t>
            </a:r>
            <a:r>
              <a:rPr lang="zh-CN" altLang="en-US" sz="1400">
                <a:latin typeface="方正小标宋简体" panose="03000509000000000000" charset="-122"/>
                <a:ea typeface="方正小标宋简体" panose="03000509000000000000" charset="-122"/>
                <a:cs typeface="方正小标宋简体" panose="03000509000000000000" charset="-122"/>
              </a:rPr>
              <a:t>生产跟单</a:t>
            </a:r>
            <a:r>
              <a:rPr lang="en-US" altLang="zh-CN" sz="1400">
                <a:latin typeface="方正小标宋简体" panose="03000509000000000000" charset="-122"/>
                <a:ea typeface="方正小标宋简体" panose="03000509000000000000" charset="-122"/>
                <a:cs typeface="方正小标宋简体" panose="03000509000000000000" charset="-122"/>
              </a:rPr>
              <a:t>2</a:t>
            </a:r>
            <a:r>
              <a:rPr lang="zh-CN" altLang="en-US" sz="1400">
                <a:latin typeface="方正小标宋简体" panose="03000509000000000000" charset="-122"/>
                <a:ea typeface="方正小标宋简体" panose="03000509000000000000" charset="-122"/>
                <a:cs typeface="方正小标宋简体" panose="03000509000000000000" charset="-122"/>
              </a:rPr>
              <a:t>名</a:t>
            </a:r>
            <a:r>
              <a:rPr lang="en-US" altLang="zh-CN" sz="1400">
                <a:latin typeface="方正小标宋简体" panose="03000509000000000000" charset="-122"/>
                <a:ea typeface="方正小标宋简体" panose="03000509000000000000" charset="-122"/>
                <a:cs typeface="方正小标宋简体" panose="03000509000000000000" charset="-122"/>
              </a:rPr>
              <a:t>  </a:t>
            </a:r>
            <a:r>
              <a:rPr lang="zh-CN" altLang="en-US" sz="1400">
                <a:latin typeface="方正小标宋简体" panose="03000509000000000000" charset="-122"/>
                <a:ea typeface="方正小标宋简体" panose="03000509000000000000" charset="-122"/>
                <a:cs typeface="方正小标宋简体" panose="03000509000000000000" charset="-122"/>
              </a:rPr>
              <a:t>岗位要求</a:t>
            </a:r>
            <a:r>
              <a:rPr lang="en-US" altLang="zh-CN" sz="1400">
                <a:latin typeface="方正小标宋简体" panose="03000509000000000000" charset="-122"/>
                <a:ea typeface="方正小标宋简体" panose="03000509000000000000" charset="-122"/>
                <a:cs typeface="方正小标宋简体" panose="03000509000000000000" charset="-122"/>
              </a:rPr>
              <a:t>3</a:t>
            </a:r>
            <a:r>
              <a:rPr lang="zh-CN" altLang="en-US" sz="1400">
                <a:latin typeface="方正小标宋简体" panose="03000509000000000000" charset="-122"/>
                <a:ea typeface="方正小标宋简体" panose="03000509000000000000" charset="-122"/>
                <a:cs typeface="方正小标宋简体" panose="03000509000000000000" charset="-122"/>
              </a:rPr>
              <a:t>年以上国内外服装跟单经验，熟练操作电脑办公软件、熟悉</a:t>
            </a:r>
            <a:r>
              <a:rPr lang="en-US" altLang="zh-CN" sz="1400">
                <a:latin typeface="方正小标宋简体" panose="03000509000000000000" charset="-122"/>
                <a:ea typeface="方正小标宋简体" panose="03000509000000000000" charset="-122"/>
                <a:cs typeface="方正小标宋简体" panose="03000509000000000000" charset="-122"/>
              </a:rPr>
              <a:t>ERP</a:t>
            </a:r>
            <a:r>
              <a:rPr lang="zh-CN" altLang="en-US" sz="1400">
                <a:latin typeface="方正小标宋简体" panose="03000509000000000000" charset="-122"/>
                <a:ea typeface="方正小标宋简体" panose="03000509000000000000" charset="-122"/>
                <a:cs typeface="方正小标宋简体" panose="03000509000000000000" charset="-122"/>
              </a:rPr>
              <a:t>系统，年龄要求在</a:t>
            </a:r>
            <a:r>
              <a:rPr lang="en-US" altLang="zh-CN" sz="1400">
                <a:latin typeface="方正小标宋简体" panose="03000509000000000000" charset="-122"/>
                <a:ea typeface="方正小标宋简体" panose="03000509000000000000" charset="-122"/>
                <a:cs typeface="方正小标宋简体" panose="03000509000000000000" charset="-122"/>
              </a:rPr>
              <a:t>40</a:t>
            </a:r>
            <a:r>
              <a:rPr lang="zh-CN" altLang="en-US" sz="1400">
                <a:latin typeface="方正小标宋简体" panose="03000509000000000000" charset="-122"/>
                <a:ea typeface="方正小标宋简体" panose="03000509000000000000" charset="-122"/>
                <a:cs typeface="方正小标宋简体" panose="03000509000000000000" charset="-122"/>
              </a:rPr>
              <a:t>岁以内，男女不限。</a:t>
            </a:r>
            <a:r>
              <a:rPr lang="en-US" altLang="zh-CN" sz="1400">
                <a:latin typeface="方正小标宋简体" panose="03000509000000000000" charset="-122"/>
                <a:ea typeface="方正小标宋简体" panose="03000509000000000000" charset="-122"/>
                <a:cs typeface="方正小标宋简体" panose="03000509000000000000" charset="-122"/>
              </a:rPr>
              <a:t>  </a:t>
            </a:r>
            <a:r>
              <a:rPr lang="zh-CN" altLang="en-US" sz="1400">
                <a:latin typeface="方正小标宋简体" panose="03000509000000000000" charset="-122"/>
                <a:ea typeface="方正小标宋简体" panose="03000509000000000000" charset="-122"/>
                <a:cs typeface="方正小标宋简体" panose="03000509000000000000" charset="-122"/>
              </a:rPr>
              <a:t>工资面议</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600"/>
              </a:lnSpc>
              <a:extLst>
                <a:ext uri="{35155182-B16C-46BC-9424-99874614C6A1}">
                  <wpsdc:indentchars xmlns:wpsdc="http://www.wps.cn/officeDocument/2017/drawingmlCustomData" val="200" checksum="3837665281"/>
                </a:ext>
              </a:extLst>
            </a:pPr>
            <a:r>
              <a:rPr lang="en-US" altLang="zh-CN" sz="1400">
                <a:latin typeface="方正小标宋简体" panose="03000509000000000000" charset="-122"/>
                <a:ea typeface="方正小标宋简体" panose="03000509000000000000" charset="-122"/>
                <a:cs typeface="方正小标宋简体" panose="03000509000000000000" charset="-122"/>
              </a:rPr>
              <a:t>4. QC  5</a:t>
            </a:r>
            <a:r>
              <a:rPr lang="zh-CN" altLang="en-US" sz="1400">
                <a:latin typeface="方正小标宋简体" panose="03000509000000000000" charset="-122"/>
                <a:ea typeface="方正小标宋简体" panose="03000509000000000000" charset="-122"/>
                <a:cs typeface="方正小标宋简体" panose="03000509000000000000" charset="-122"/>
              </a:rPr>
              <a:t>名</a:t>
            </a:r>
            <a:r>
              <a:rPr lang="en-US" altLang="zh-CN" sz="1400">
                <a:latin typeface="方正小标宋简体" panose="03000509000000000000" charset="-122"/>
                <a:ea typeface="方正小标宋简体" panose="03000509000000000000" charset="-122"/>
                <a:cs typeface="方正小标宋简体" panose="03000509000000000000" charset="-122"/>
              </a:rPr>
              <a:t>  </a:t>
            </a:r>
            <a:r>
              <a:rPr lang="zh-CN" altLang="en-US" sz="1400">
                <a:latin typeface="方正小标宋简体" panose="03000509000000000000" charset="-122"/>
                <a:ea typeface="方正小标宋简体" panose="03000509000000000000" charset="-122"/>
                <a:cs typeface="方正小标宋简体" panose="03000509000000000000" charset="-122"/>
              </a:rPr>
              <a:t>岗位要求</a:t>
            </a:r>
            <a:r>
              <a:rPr lang="en-US" altLang="zh-CN" sz="1400">
                <a:latin typeface="方正小标宋简体" panose="03000509000000000000" charset="-122"/>
                <a:ea typeface="方正小标宋简体" panose="03000509000000000000" charset="-122"/>
                <a:cs typeface="方正小标宋简体" panose="03000509000000000000" charset="-122"/>
              </a:rPr>
              <a:t>5</a:t>
            </a:r>
            <a:r>
              <a:rPr lang="zh-CN" altLang="en-US" sz="1400">
                <a:latin typeface="方正小标宋简体" panose="03000509000000000000" charset="-122"/>
                <a:ea typeface="方正小标宋简体" panose="03000509000000000000" charset="-122"/>
                <a:cs typeface="方正小标宋简体" panose="03000509000000000000" charset="-122"/>
              </a:rPr>
              <a:t>年以上中高档时装品控工作经验，良好的沟通能力和执行能力，会开车，能接受出差，年龄要求</a:t>
            </a:r>
            <a:r>
              <a:rPr lang="en-US" altLang="zh-CN" sz="1400">
                <a:latin typeface="方正小标宋简体" panose="03000509000000000000" charset="-122"/>
                <a:ea typeface="方正小标宋简体" panose="03000509000000000000" charset="-122"/>
                <a:cs typeface="方正小标宋简体" panose="03000509000000000000" charset="-122"/>
              </a:rPr>
              <a:t>40</a:t>
            </a:r>
            <a:r>
              <a:rPr lang="zh-CN" altLang="en-US" sz="1400">
                <a:latin typeface="方正小标宋简体" panose="03000509000000000000" charset="-122"/>
                <a:ea typeface="方正小标宋简体" panose="03000509000000000000" charset="-122"/>
                <a:cs typeface="方正小标宋简体" panose="03000509000000000000" charset="-122"/>
              </a:rPr>
              <a:t>岁以内。工资面议</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6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福利待遇：</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6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全勤奖</a:t>
            </a:r>
            <a:r>
              <a:rPr lang="en-US" altLang="zh-CN" sz="1400">
                <a:latin typeface="方正小标宋简体" panose="03000509000000000000" charset="-122"/>
                <a:ea typeface="方正小标宋简体" panose="03000509000000000000" charset="-122"/>
                <a:cs typeface="方正小标宋简体" panose="03000509000000000000" charset="-122"/>
              </a:rPr>
              <a:t>200</a:t>
            </a:r>
            <a:r>
              <a:rPr lang="zh-CN" altLang="en-US" sz="1400">
                <a:latin typeface="方正小标宋简体" panose="03000509000000000000" charset="-122"/>
                <a:ea typeface="方正小标宋简体" panose="03000509000000000000" charset="-122"/>
                <a:cs typeface="方正小标宋简体" panose="03000509000000000000" charset="-122"/>
              </a:rPr>
              <a:t>元，加班费</a:t>
            </a:r>
            <a:r>
              <a:rPr lang="en-US" altLang="zh-CN" sz="1400">
                <a:latin typeface="方正小标宋简体" panose="03000509000000000000" charset="-122"/>
                <a:ea typeface="方正小标宋简体" panose="03000509000000000000" charset="-122"/>
                <a:cs typeface="方正小标宋简体" panose="03000509000000000000" charset="-122"/>
              </a:rPr>
              <a:t>3</a:t>
            </a:r>
            <a:r>
              <a:rPr lang="zh-CN" altLang="en-US" sz="1400">
                <a:latin typeface="方正小标宋简体" panose="03000509000000000000" charset="-122"/>
                <a:ea typeface="方正小标宋简体" panose="03000509000000000000" charset="-122"/>
                <a:cs typeface="方正小标宋简体" panose="03000509000000000000" charset="-122"/>
              </a:rPr>
              <a:t>元每小时，外住补贴</a:t>
            </a:r>
            <a:r>
              <a:rPr lang="en-US" altLang="zh-CN" sz="1400">
                <a:latin typeface="方正小标宋简体" panose="03000509000000000000" charset="-122"/>
                <a:ea typeface="方正小标宋简体" panose="03000509000000000000" charset="-122"/>
                <a:cs typeface="方正小标宋简体" panose="03000509000000000000" charset="-122"/>
              </a:rPr>
              <a:t>100</a:t>
            </a:r>
            <a:r>
              <a:rPr lang="zh-CN" altLang="en-US" sz="1400">
                <a:latin typeface="方正小标宋简体" panose="03000509000000000000" charset="-122"/>
                <a:ea typeface="方正小标宋简体" panose="03000509000000000000" charset="-122"/>
                <a:cs typeface="方正小标宋简体" panose="03000509000000000000" charset="-122"/>
              </a:rPr>
              <a:t>元每月，月休</a:t>
            </a:r>
            <a:r>
              <a:rPr lang="en-US" altLang="zh-CN" sz="1400">
                <a:latin typeface="方正小标宋简体" panose="03000509000000000000" charset="-122"/>
                <a:ea typeface="方正小标宋简体" panose="03000509000000000000" charset="-122"/>
                <a:cs typeface="方正小标宋简体" panose="03000509000000000000" charset="-122"/>
              </a:rPr>
              <a:t>3-4</a:t>
            </a:r>
            <a:r>
              <a:rPr lang="zh-CN" altLang="en-US" sz="1400">
                <a:latin typeface="方正小标宋简体" panose="03000509000000000000" charset="-122"/>
                <a:ea typeface="方正小标宋简体" panose="03000509000000000000" charset="-122"/>
                <a:cs typeface="方正小标宋简体" panose="03000509000000000000" charset="-122"/>
              </a:rPr>
              <a:t>天</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6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联系方式：</a:t>
            </a:r>
            <a:r>
              <a:rPr lang="en-US" altLang="zh-CN" sz="1400">
                <a:latin typeface="方正小标宋简体" panose="03000509000000000000" charset="-122"/>
                <a:ea typeface="方正小标宋简体" panose="03000509000000000000" charset="-122"/>
                <a:cs typeface="方正小标宋简体" panose="03000509000000000000" charset="-122"/>
              </a:rPr>
              <a:t>13922240069</a:t>
            </a:r>
            <a:r>
              <a:rPr lang="zh-CN" altLang="en-US" sz="1400">
                <a:latin typeface="方正小标宋简体" panose="03000509000000000000" charset="-122"/>
                <a:ea typeface="方正小标宋简体" panose="03000509000000000000" charset="-122"/>
                <a:cs typeface="方正小标宋简体" panose="03000509000000000000" charset="-122"/>
              </a:rPr>
              <a:t>罗厂长（黄埠工厂）</a:t>
            </a:r>
            <a:r>
              <a:rPr lang="en-US" altLang="zh-CN" sz="1400">
                <a:latin typeface="方正小标宋简体" panose="03000509000000000000" charset="-122"/>
                <a:ea typeface="方正小标宋简体" panose="03000509000000000000" charset="-122"/>
                <a:cs typeface="方正小标宋简体" panose="03000509000000000000" charset="-122"/>
              </a:rPr>
              <a:t>    19257973086</a:t>
            </a:r>
            <a:r>
              <a:rPr lang="zh-CN" altLang="en-US" sz="1400">
                <a:latin typeface="方正小标宋简体" panose="03000509000000000000" charset="-122"/>
                <a:ea typeface="方正小标宋简体" panose="03000509000000000000" charset="-122"/>
                <a:cs typeface="方正小标宋简体" panose="03000509000000000000" charset="-122"/>
              </a:rPr>
              <a:t>颜女士（上犹分厂）</a:t>
            </a:r>
            <a:r>
              <a:rPr lang="en-US" altLang="zh-CN" sz="1400">
                <a:latin typeface="方正小标宋简体" panose="03000509000000000000" charset="-122"/>
                <a:ea typeface="方正小标宋简体" panose="03000509000000000000" charset="-122"/>
                <a:cs typeface="方正小标宋简体" panose="03000509000000000000" charset="-122"/>
              </a:rPr>
              <a:t>  </a:t>
            </a:r>
            <a:endParaRPr lang="en-US" altLang="zh-CN"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6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总厂地址：上犹县黄埠工业园北区犹泰酒店院内三楼</a:t>
            </a:r>
            <a:r>
              <a:rPr lang="en-US" altLang="zh-CN" sz="1400">
                <a:latin typeface="方正小标宋简体" panose="03000509000000000000" charset="-122"/>
                <a:ea typeface="方正小标宋简体" panose="03000509000000000000" charset="-122"/>
                <a:cs typeface="方正小标宋简体" panose="03000509000000000000" charset="-122"/>
              </a:rPr>
              <a:t>-</a:t>
            </a:r>
            <a:r>
              <a:rPr lang="zh-CN" altLang="en-US" sz="1400">
                <a:latin typeface="方正小标宋简体" panose="03000509000000000000" charset="-122"/>
                <a:ea typeface="方正小标宋简体" panose="03000509000000000000" charset="-122"/>
                <a:cs typeface="方正小标宋简体" panose="03000509000000000000" charset="-122"/>
              </a:rPr>
              <a:t>金盾服饰</a:t>
            </a:r>
            <a:r>
              <a:rPr lang="en-US" altLang="zh-CN" sz="1400">
                <a:latin typeface="方正小标宋简体" panose="03000509000000000000" charset="-122"/>
                <a:ea typeface="方正小标宋简体" panose="03000509000000000000" charset="-122"/>
                <a:cs typeface="方正小标宋简体" panose="03000509000000000000" charset="-122"/>
              </a:rPr>
              <a:t> </a:t>
            </a:r>
            <a:r>
              <a:rPr lang="zh-CN" altLang="en-US" sz="1400">
                <a:latin typeface="方正小标宋简体" panose="03000509000000000000" charset="-122"/>
                <a:ea typeface="方正小标宋简体" panose="03000509000000000000" charset="-122"/>
                <a:cs typeface="方正小标宋简体" panose="03000509000000000000" charset="-122"/>
              </a:rPr>
              <a:t>黄埠工厂包吃包住</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6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上犹分厂地址：上犹县二小旁边文兴安置点</a:t>
            </a:r>
            <a:r>
              <a:rPr lang="en-US" altLang="zh-CN" sz="1400">
                <a:latin typeface="方正小标宋简体" panose="03000509000000000000" charset="-122"/>
                <a:ea typeface="方正小标宋简体" panose="03000509000000000000" charset="-122"/>
                <a:cs typeface="方正小标宋简体" panose="03000509000000000000" charset="-122"/>
              </a:rPr>
              <a:t> </a:t>
            </a:r>
            <a:r>
              <a:rPr lang="zh-CN" altLang="en-US" sz="1400">
                <a:latin typeface="方正小标宋简体" panose="03000509000000000000" charset="-122"/>
                <a:ea typeface="方正小标宋简体" panose="03000509000000000000" charset="-122"/>
                <a:cs typeface="方正小标宋简体" panose="03000509000000000000" charset="-122"/>
              </a:rPr>
              <a:t>包吃有房补</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p:txBody>
      </p:sp>
      <p:pic>
        <p:nvPicPr>
          <p:cNvPr id="20" name="图片 19"/>
          <p:cNvPicPr>
            <a:picLocks noChangeAspect="1"/>
          </p:cNvPicPr>
          <p:nvPr/>
        </p:nvPicPr>
        <p:blipFill>
          <a:blip r:embed="rId6"/>
          <a:stretch>
            <a:fillRect/>
          </a:stretch>
        </p:blipFill>
        <p:spPr>
          <a:xfrm>
            <a:off x="572770" y="5225415"/>
            <a:ext cx="852805" cy="97218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3"/>
          <p:cNvSpPr txBox="1"/>
          <p:nvPr/>
        </p:nvSpPr>
        <p:spPr>
          <a:xfrm>
            <a:off x="6667500" y="5587365"/>
            <a:ext cx="2008505" cy="1046480"/>
          </a:xfrm>
          <a:prstGeom prst="rect">
            <a:avLst/>
          </a:prstGeom>
          <a:solidFill>
            <a:schemeClr val="lt1"/>
          </a:solid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68580" tIns="34290" rIns="68580" bIns="34290" numCol="1" spcCol="0" rtlCol="0" fromWordArt="0" anchor="t" anchorCtr="0" forceAA="0" compatLnSpc="1">
            <a:noAutofit/>
          </a:bodyPr>
          <a:lstStyle/>
          <a:p>
            <a:pPr algn="just" rtl="0" eaLnBrk="1" fontAlgn="auto" latinLnBrk="0" hangingPunct="1">
              <a:lnSpc>
                <a:spcPts val="2600"/>
              </a:lnSpc>
            </a:pPr>
            <a:r>
              <a:rPr lang="en-US" altLang="zh-CN"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rPr>
              <a:t>就业服务咨询热线:</a:t>
            </a:r>
            <a:endParaRPr lang="en-US" altLang="zh-CN"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endParaRPr>
          </a:p>
          <a:p>
            <a:pPr algn="just" rtl="0" eaLnBrk="1" fontAlgn="auto" latinLnBrk="0" hangingPunct="1">
              <a:lnSpc>
                <a:spcPts val="2600"/>
              </a:lnSpc>
            </a:pPr>
            <a:r>
              <a:rPr lang="en-US" altLang="zh-CN"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rPr>
              <a:t>15350272889  </a:t>
            </a:r>
            <a:r>
              <a:rPr lang="zh-CN" altLang="en-US"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rPr>
              <a:t>邓</a:t>
            </a:r>
            <a:endParaRPr lang="zh-CN" altLang="en-US"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endParaRPr>
          </a:p>
        </p:txBody>
      </p:sp>
      <p:pic>
        <p:nvPicPr>
          <p:cNvPr id="9" name="图片 8" descr="0f7a8e78947e937c7b7c0522fa82d3a"/>
          <p:cNvPicPr>
            <a:picLocks noChangeAspect="1"/>
          </p:cNvPicPr>
          <p:nvPr/>
        </p:nvPicPr>
        <p:blipFill>
          <a:blip r:embed="rId1"/>
          <a:stretch>
            <a:fillRect/>
          </a:stretch>
        </p:blipFill>
        <p:spPr>
          <a:xfrm>
            <a:off x="213836" y="111125"/>
            <a:ext cx="678180" cy="672941"/>
          </a:xfrm>
          <a:prstGeom prst="rect">
            <a:avLst/>
          </a:prstGeom>
        </p:spPr>
      </p:pic>
      <p:pic>
        <p:nvPicPr>
          <p:cNvPr id="11" name="图片 10" descr="aa1c03496e94995817e5fe519c1be24"/>
          <p:cNvPicPr>
            <a:picLocks noChangeAspect="1"/>
          </p:cNvPicPr>
          <p:nvPr/>
        </p:nvPicPr>
        <p:blipFill>
          <a:blip r:embed="rId2"/>
          <a:stretch>
            <a:fillRect/>
          </a:stretch>
        </p:blipFill>
        <p:spPr>
          <a:xfrm>
            <a:off x="4481195" y="230823"/>
            <a:ext cx="4515803" cy="606743"/>
          </a:xfrm>
          <a:prstGeom prst="rect">
            <a:avLst/>
          </a:prstGeom>
        </p:spPr>
      </p:pic>
      <p:sp>
        <p:nvSpPr>
          <p:cNvPr id="12" name="文本框 11"/>
          <p:cNvSpPr txBox="1"/>
          <p:nvPr/>
        </p:nvSpPr>
        <p:spPr>
          <a:xfrm>
            <a:off x="971550" y="230823"/>
            <a:ext cx="3429953" cy="553085"/>
          </a:xfrm>
          <a:prstGeom prst="rect">
            <a:avLst/>
          </a:prstGeom>
          <a:noFill/>
        </p:spPr>
        <p:txBody>
          <a:bodyPr wrap="square" rtlCol="0">
            <a:spAutoFit/>
          </a:bodyPr>
          <a:p>
            <a:r>
              <a:rPr lang="zh-CN" altLang="en-US" sz="3000" b="1">
                <a:solidFill>
                  <a:srgbClr val="2E2BA7"/>
                </a:solidFill>
                <a:effectLst>
                  <a:outerShdw blurRad="38100" dist="25400" dir="5400000" algn="ctr" rotWithShape="0">
                    <a:srgbClr val="6E747A">
                      <a:alpha val="43000"/>
                    </a:srgbClr>
                  </a:outerShdw>
                </a:effectLst>
                <a:latin typeface="+mn-ea"/>
              </a:rPr>
              <a:t>营前镇就业之家</a:t>
            </a:r>
            <a:endParaRPr lang="zh-CN" altLang="en-US" sz="3000" b="1">
              <a:solidFill>
                <a:srgbClr val="2E2BA7"/>
              </a:solidFill>
              <a:effectLst>
                <a:outerShdw blurRad="38100" dist="25400" dir="5400000" algn="ctr" rotWithShape="0">
                  <a:srgbClr val="6E747A">
                    <a:alpha val="43000"/>
                  </a:srgbClr>
                </a:outerShdw>
              </a:effectLst>
              <a:latin typeface="+mn-ea"/>
            </a:endParaRPr>
          </a:p>
        </p:txBody>
      </p:sp>
      <p:pic>
        <p:nvPicPr>
          <p:cNvPr id="17" name="图片 16"/>
          <p:cNvPicPr>
            <a:picLocks noChangeAspect="1"/>
          </p:cNvPicPr>
          <p:nvPr/>
        </p:nvPicPr>
        <p:blipFill>
          <a:blip r:embed="rId3"/>
          <a:stretch>
            <a:fillRect/>
          </a:stretch>
        </p:blipFill>
        <p:spPr>
          <a:xfrm>
            <a:off x="1613694" y="5318919"/>
            <a:ext cx="869633" cy="869633"/>
          </a:xfrm>
          <a:prstGeom prst="rect">
            <a:avLst/>
          </a:prstGeom>
        </p:spPr>
      </p:pic>
      <p:pic>
        <p:nvPicPr>
          <p:cNvPr id="19" name="图片 18"/>
          <p:cNvPicPr>
            <a:picLocks noChangeAspect="1"/>
          </p:cNvPicPr>
          <p:nvPr/>
        </p:nvPicPr>
        <p:blipFill>
          <a:blip r:embed="rId4"/>
          <a:stretch>
            <a:fillRect/>
          </a:stretch>
        </p:blipFill>
        <p:spPr>
          <a:xfrm>
            <a:off x="4400550" y="5752465"/>
            <a:ext cx="1381760" cy="716280"/>
          </a:xfrm>
          <a:prstGeom prst="rect">
            <a:avLst/>
          </a:prstGeom>
        </p:spPr>
      </p:pic>
      <p:sp>
        <p:nvSpPr>
          <p:cNvPr id="3" name="文本框 2"/>
          <p:cNvSpPr txBox="1"/>
          <p:nvPr/>
        </p:nvSpPr>
        <p:spPr>
          <a:xfrm>
            <a:off x="438785" y="6221730"/>
            <a:ext cx="1102995" cy="247015"/>
          </a:xfrm>
          <a:prstGeom prst="rect">
            <a:avLst/>
          </a:prstGeom>
          <a:noFill/>
        </p:spPr>
        <p:txBody>
          <a:bodyPr wrap="square" rtlCol="0">
            <a:noAutofit/>
          </a:bodyPr>
          <a:p>
            <a:pPr algn="ctr"/>
            <a:r>
              <a:rPr lang="zh-CN" altLang="en-US" sz="1000" b="1">
                <a:solidFill>
                  <a:srgbClr val="2522B0"/>
                </a:solidFill>
              </a:rPr>
              <a:t>就业之家小程序</a:t>
            </a:r>
            <a:endParaRPr lang="zh-CN" altLang="en-US" sz="1000" b="1">
              <a:solidFill>
                <a:srgbClr val="2522B0"/>
              </a:solidFill>
            </a:endParaRPr>
          </a:p>
        </p:txBody>
      </p:sp>
      <p:sp>
        <p:nvSpPr>
          <p:cNvPr id="6" name="文本框 5"/>
          <p:cNvSpPr txBox="1"/>
          <p:nvPr/>
        </p:nvSpPr>
        <p:spPr>
          <a:xfrm>
            <a:off x="1550670" y="6221730"/>
            <a:ext cx="960120" cy="247015"/>
          </a:xfrm>
          <a:prstGeom prst="rect">
            <a:avLst/>
          </a:prstGeom>
          <a:noFill/>
        </p:spPr>
        <p:txBody>
          <a:bodyPr wrap="square" rtlCol="0">
            <a:noAutofit/>
          </a:bodyPr>
          <a:p>
            <a:pPr algn="ctr"/>
            <a:r>
              <a:rPr lang="zh-CN" altLang="en-US" sz="1000" b="1">
                <a:solidFill>
                  <a:srgbClr val="2522B0"/>
                </a:solidFill>
              </a:rPr>
              <a:t>微信公众号</a:t>
            </a:r>
            <a:endParaRPr lang="zh-CN" altLang="en-US" sz="1000" b="1">
              <a:solidFill>
                <a:srgbClr val="2522B0"/>
              </a:solidFill>
            </a:endParaRPr>
          </a:p>
        </p:txBody>
      </p:sp>
      <p:pic>
        <p:nvPicPr>
          <p:cNvPr id="2" name="图片 1"/>
          <p:cNvPicPr>
            <a:picLocks noChangeAspect="1"/>
          </p:cNvPicPr>
          <p:nvPr/>
        </p:nvPicPr>
        <p:blipFill>
          <a:blip r:embed="rId5"/>
          <a:srcRect l="15478" t="13258" r="15454" b="41006"/>
          <a:stretch>
            <a:fillRect/>
          </a:stretch>
        </p:blipFill>
        <p:spPr>
          <a:xfrm>
            <a:off x="2752725" y="5361940"/>
            <a:ext cx="833755" cy="826770"/>
          </a:xfrm>
          <a:prstGeom prst="rect">
            <a:avLst/>
          </a:prstGeom>
        </p:spPr>
      </p:pic>
      <p:sp>
        <p:nvSpPr>
          <p:cNvPr id="8" name="文本框 7"/>
          <p:cNvSpPr txBox="1"/>
          <p:nvPr/>
        </p:nvSpPr>
        <p:spPr>
          <a:xfrm>
            <a:off x="2726055" y="6246495"/>
            <a:ext cx="960120" cy="247015"/>
          </a:xfrm>
          <a:prstGeom prst="rect">
            <a:avLst/>
          </a:prstGeom>
          <a:noFill/>
        </p:spPr>
        <p:txBody>
          <a:bodyPr wrap="square" rtlCol="0">
            <a:noAutofit/>
          </a:bodyPr>
          <a:p>
            <a:pPr algn="ctr"/>
            <a:r>
              <a:rPr lang="zh-CN" altLang="en-US" sz="1000" b="1">
                <a:solidFill>
                  <a:srgbClr val="2522B0"/>
                </a:solidFill>
              </a:rPr>
              <a:t>抖音号</a:t>
            </a:r>
            <a:endParaRPr lang="zh-CN" altLang="en-US" sz="1000" b="1">
              <a:solidFill>
                <a:srgbClr val="2522B0"/>
              </a:solidFill>
            </a:endParaRPr>
          </a:p>
        </p:txBody>
      </p:sp>
      <p:sp>
        <p:nvSpPr>
          <p:cNvPr id="7" name="圆角矩形 6"/>
          <p:cNvSpPr/>
          <p:nvPr/>
        </p:nvSpPr>
        <p:spPr>
          <a:xfrm>
            <a:off x="101600" y="919480"/>
            <a:ext cx="8941435" cy="5798820"/>
          </a:xfrm>
          <a:prstGeom prst="roundRect">
            <a:avLst/>
          </a:prstGeom>
          <a:ln w="85725">
            <a:solidFill>
              <a:srgbClr val="2E2BA7"/>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10" name="矩形 9"/>
          <p:cNvSpPr/>
          <p:nvPr/>
        </p:nvSpPr>
        <p:spPr>
          <a:xfrm>
            <a:off x="102235" y="918845"/>
            <a:ext cx="8940800" cy="5799455"/>
          </a:xfrm>
          <a:prstGeom prst="rect">
            <a:avLst/>
          </a:prstGeom>
          <a:ln w="76200">
            <a:solidFill>
              <a:srgbClr val="2E2BA7"/>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cxnSp>
        <p:nvCxnSpPr>
          <p:cNvPr id="27" name="直接连接符 26"/>
          <p:cNvCxnSpPr/>
          <p:nvPr/>
        </p:nvCxnSpPr>
        <p:spPr>
          <a:xfrm>
            <a:off x="127000" y="5153660"/>
            <a:ext cx="8917940" cy="0"/>
          </a:xfrm>
          <a:prstGeom prst="line">
            <a:avLst/>
          </a:prstGeom>
          <a:ln w="85725">
            <a:solidFill>
              <a:srgbClr val="2E2BA7"/>
            </a:solidFill>
          </a:ln>
        </p:spPr>
        <p:style>
          <a:lnRef idx="2">
            <a:schemeClr val="accent1"/>
          </a:lnRef>
          <a:fillRef idx="0">
            <a:srgbClr val="FFFFFF"/>
          </a:fillRef>
          <a:effectRef idx="0">
            <a:srgbClr val="FFFFFF"/>
          </a:effectRef>
          <a:fontRef idx="minor">
            <a:schemeClr val="tx1"/>
          </a:fontRef>
        </p:style>
      </p:cxnSp>
      <p:sp>
        <p:nvSpPr>
          <p:cNvPr id="14" name="文本框 13"/>
          <p:cNvSpPr txBox="1"/>
          <p:nvPr/>
        </p:nvSpPr>
        <p:spPr>
          <a:xfrm>
            <a:off x="3849370" y="5382260"/>
            <a:ext cx="2818130" cy="460375"/>
          </a:xfrm>
          <a:prstGeom prst="rect">
            <a:avLst/>
          </a:prstGeom>
          <a:noFill/>
        </p:spPr>
        <p:txBody>
          <a:bodyPr wrap="square" rtlCol="0">
            <a:spAutoFit/>
          </a:bodyPr>
          <a:p>
            <a:pPr algn="ctr"/>
            <a:r>
              <a:rPr lang="zh-CN" altLang="en-US"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rPr>
              <a:t>去</a:t>
            </a:r>
            <a:r>
              <a:rPr lang="en-US" altLang="zh-CN"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rPr>
              <a:t>上班</a:t>
            </a:r>
            <a:r>
              <a:rPr lang="zh-CN" altLang="en-US"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rPr>
              <a:t>不如</a:t>
            </a:r>
            <a:r>
              <a:rPr lang="en-US" altLang="zh-CN"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rPr>
              <a:t>来上犹！</a:t>
            </a:r>
            <a:endParaRPr lang="en-US" altLang="zh-CN"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endParaRPr>
          </a:p>
        </p:txBody>
      </p:sp>
      <p:sp>
        <p:nvSpPr>
          <p:cNvPr id="16" name="任意多边形 15"/>
          <p:cNvSpPr/>
          <p:nvPr/>
        </p:nvSpPr>
        <p:spPr>
          <a:xfrm>
            <a:off x="125730" y="947420"/>
            <a:ext cx="550545" cy="561975"/>
          </a:xfrm>
          <a:custGeom>
            <a:avLst/>
            <a:gdLst>
              <a:gd name="connisteX0" fmla="*/ 9525 w 550545"/>
              <a:gd name="connsiteY0" fmla="*/ 561975 h 561975"/>
              <a:gd name="connisteX1" fmla="*/ 550545 w 550545"/>
              <a:gd name="connsiteY1" fmla="*/ 6985 h 561975"/>
              <a:gd name="connisteX2" fmla="*/ 0 w 550545"/>
              <a:gd name="connsiteY2" fmla="*/ 0 h 561975"/>
              <a:gd name="connisteX3" fmla="*/ 9525 w 550545"/>
              <a:gd name="connsiteY3" fmla="*/ 561975 h 561975"/>
            </a:gdLst>
            <a:ahLst/>
            <a:cxnLst>
              <a:cxn ang="0">
                <a:pos x="connisteX0" y="connsiteY0"/>
              </a:cxn>
              <a:cxn ang="0">
                <a:pos x="connisteX1" y="connsiteY1"/>
              </a:cxn>
              <a:cxn ang="0">
                <a:pos x="connisteX2" y="connsiteY2"/>
              </a:cxn>
              <a:cxn ang="0">
                <a:pos x="connisteX3" y="connsiteY3"/>
              </a:cxn>
            </a:cxnLst>
            <a:rect l="l" t="t" r="r" b="b"/>
            <a:pathLst>
              <a:path w="550545" h="561975">
                <a:moveTo>
                  <a:pt x="9525" y="561975"/>
                </a:moveTo>
                <a:lnTo>
                  <a:pt x="550545" y="6985"/>
                </a:lnTo>
                <a:lnTo>
                  <a:pt x="0" y="0"/>
                </a:lnTo>
                <a:lnTo>
                  <a:pt x="9525" y="561975"/>
                </a:lnTo>
                <a:close/>
              </a:path>
            </a:pathLst>
          </a:custGeom>
          <a:solidFill>
            <a:srgbClr val="2E2BA7"/>
          </a:solidFill>
          <a:ln>
            <a:solidFill>
              <a:srgbClr val="2E2BA7"/>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任意多边形 17"/>
          <p:cNvSpPr/>
          <p:nvPr/>
        </p:nvSpPr>
        <p:spPr>
          <a:xfrm rot="16200000">
            <a:off x="142240" y="6154420"/>
            <a:ext cx="550545" cy="561975"/>
          </a:xfrm>
          <a:custGeom>
            <a:avLst/>
            <a:gdLst>
              <a:gd name="connisteX0" fmla="*/ 9525 w 550545"/>
              <a:gd name="connsiteY0" fmla="*/ 561975 h 561975"/>
              <a:gd name="connisteX1" fmla="*/ 550545 w 550545"/>
              <a:gd name="connsiteY1" fmla="*/ 6985 h 561975"/>
              <a:gd name="connisteX2" fmla="*/ 0 w 550545"/>
              <a:gd name="connsiteY2" fmla="*/ 0 h 561975"/>
              <a:gd name="connisteX3" fmla="*/ 9525 w 550545"/>
              <a:gd name="connsiteY3" fmla="*/ 561975 h 561975"/>
            </a:gdLst>
            <a:ahLst/>
            <a:cxnLst>
              <a:cxn ang="0">
                <a:pos x="connisteX0" y="connsiteY0"/>
              </a:cxn>
              <a:cxn ang="0">
                <a:pos x="connisteX1" y="connsiteY1"/>
              </a:cxn>
              <a:cxn ang="0">
                <a:pos x="connisteX2" y="connsiteY2"/>
              </a:cxn>
              <a:cxn ang="0">
                <a:pos x="connisteX3" y="connsiteY3"/>
              </a:cxn>
            </a:cxnLst>
            <a:rect l="l" t="t" r="r" b="b"/>
            <a:pathLst>
              <a:path w="550545" h="561975">
                <a:moveTo>
                  <a:pt x="9525" y="561975"/>
                </a:moveTo>
                <a:lnTo>
                  <a:pt x="550545" y="6985"/>
                </a:lnTo>
                <a:lnTo>
                  <a:pt x="0" y="0"/>
                </a:lnTo>
                <a:lnTo>
                  <a:pt x="9525" y="561975"/>
                </a:lnTo>
                <a:close/>
              </a:path>
            </a:pathLst>
          </a:custGeom>
          <a:solidFill>
            <a:srgbClr val="2E2BA7"/>
          </a:solidFill>
          <a:ln>
            <a:solidFill>
              <a:srgbClr val="2E2BA7"/>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2" name="任意多边形 21"/>
          <p:cNvSpPr/>
          <p:nvPr/>
        </p:nvSpPr>
        <p:spPr>
          <a:xfrm rot="5400000">
            <a:off x="8456295" y="931545"/>
            <a:ext cx="550545" cy="561975"/>
          </a:xfrm>
          <a:custGeom>
            <a:avLst/>
            <a:gdLst>
              <a:gd name="connisteX0" fmla="*/ 9525 w 550545"/>
              <a:gd name="connsiteY0" fmla="*/ 561975 h 561975"/>
              <a:gd name="connisteX1" fmla="*/ 550545 w 550545"/>
              <a:gd name="connsiteY1" fmla="*/ 6985 h 561975"/>
              <a:gd name="connisteX2" fmla="*/ 0 w 550545"/>
              <a:gd name="connsiteY2" fmla="*/ 0 h 561975"/>
              <a:gd name="connisteX3" fmla="*/ 9525 w 550545"/>
              <a:gd name="connsiteY3" fmla="*/ 561975 h 561975"/>
            </a:gdLst>
            <a:ahLst/>
            <a:cxnLst>
              <a:cxn ang="0">
                <a:pos x="connisteX0" y="connsiteY0"/>
              </a:cxn>
              <a:cxn ang="0">
                <a:pos x="connisteX1" y="connsiteY1"/>
              </a:cxn>
              <a:cxn ang="0">
                <a:pos x="connisteX2" y="connsiteY2"/>
              </a:cxn>
              <a:cxn ang="0">
                <a:pos x="connisteX3" y="connsiteY3"/>
              </a:cxn>
            </a:cxnLst>
            <a:rect l="l" t="t" r="r" b="b"/>
            <a:pathLst>
              <a:path w="550545" h="561975">
                <a:moveTo>
                  <a:pt x="9525" y="561975"/>
                </a:moveTo>
                <a:lnTo>
                  <a:pt x="550545" y="6985"/>
                </a:lnTo>
                <a:lnTo>
                  <a:pt x="0" y="0"/>
                </a:lnTo>
                <a:lnTo>
                  <a:pt x="9525" y="561975"/>
                </a:lnTo>
                <a:close/>
              </a:path>
            </a:pathLst>
          </a:custGeom>
          <a:solidFill>
            <a:srgbClr val="2E2BA7"/>
          </a:solidFill>
          <a:ln>
            <a:solidFill>
              <a:srgbClr val="2E2BA7"/>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3" name="任意多边形 22"/>
          <p:cNvSpPr/>
          <p:nvPr/>
        </p:nvSpPr>
        <p:spPr>
          <a:xfrm rot="10800000">
            <a:off x="8453755" y="6151245"/>
            <a:ext cx="550545" cy="561975"/>
          </a:xfrm>
          <a:custGeom>
            <a:avLst/>
            <a:gdLst>
              <a:gd name="connisteX0" fmla="*/ 9525 w 550545"/>
              <a:gd name="connsiteY0" fmla="*/ 561975 h 561975"/>
              <a:gd name="connisteX1" fmla="*/ 550545 w 550545"/>
              <a:gd name="connsiteY1" fmla="*/ 6985 h 561975"/>
              <a:gd name="connisteX2" fmla="*/ 0 w 550545"/>
              <a:gd name="connsiteY2" fmla="*/ 0 h 561975"/>
              <a:gd name="connisteX3" fmla="*/ 9525 w 550545"/>
              <a:gd name="connsiteY3" fmla="*/ 561975 h 561975"/>
            </a:gdLst>
            <a:ahLst/>
            <a:cxnLst>
              <a:cxn ang="0">
                <a:pos x="connisteX0" y="connsiteY0"/>
              </a:cxn>
              <a:cxn ang="0">
                <a:pos x="connisteX1" y="connsiteY1"/>
              </a:cxn>
              <a:cxn ang="0">
                <a:pos x="connisteX2" y="connsiteY2"/>
              </a:cxn>
              <a:cxn ang="0">
                <a:pos x="connisteX3" y="connsiteY3"/>
              </a:cxn>
            </a:cxnLst>
            <a:rect l="l" t="t" r="r" b="b"/>
            <a:pathLst>
              <a:path w="550545" h="561975">
                <a:moveTo>
                  <a:pt x="9525" y="561975"/>
                </a:moveTo>
                <a:lnTo>
                  <a:pt x="550545" y="6985"/>
                </a:lnTo>
                <a:lnTo>
                  <a:pt x="0" y="0"/>
                </a:lnTo>
                <a:lnTo>
                  <a:pt x="9525" y="561975"/>
                </a:lnTo>
                <a:close/>
              </a:path>
            </a:pathLst>
          </a:custGeom>
          <a:solidFill>
            <a:srgbClr val="2E2BA7"/>
          </a:solidFill>
          <a:ln>
            <a:solidFill>
              <a:srgbClr val="2E2BA7"/>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5" name="文本框 14"/>
          <p:cNvSpPr txBox="1"/>
          <p:nvPr/>
        </p:nvSpPr>
        <p:spPr>
          <a:xfrm>
            <a:off x="225425" y="1105535"/>
            <a:ext cx="8609330" cy="3726815"/>
          </a:xfrm>
          <a:prstGeom prst="rect">
            <a:avLst/>
          </a:prstGeom>
          <a:noFill/>
        </p:spPr>
        <p:txBody>
          <a:bodyPr wrap="square" rtlCol="0">
            <a:noAutofit/>
          </a:bodyPr>
          <a:p>
            <a:pPr indent="355600" algn="ctr" fontAlgn="auto">
              <a:lnSpc>
                <a:spcPts val="16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江西添美科技招聘</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6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我司主要业务有各种精密通讯零件以及电器等产品的制造加工，公司出粮准时，现因发展需求诚招以下岗位：</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6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一、一线普工</a:t>
            </a:r>
            <a:r>
              <a:rPr lang="en-US" altLang="zh-CN" sz="1400">
                <a:latin typeface="方正小标宋简体" panose="03000509000000000000" charset="-122"/>
                <a:ea typeface="方正小标宋简体" panose="03000509000000000000" charset="-122"/>
                <a:cs typeface="方正小标宋简体" panose="03000509000000000000" charset="-122"/>
              </a:rPr>
              <a:t>  </a:t>
            </a:r>
            <a:r>
              <a:rPr lang="zh-CN" altLang="en-US" sz="1400">
                <a:latin typeface="方正小标宋简体" panose="03000509000000000000" charset="-122"/>
                <a:ea typeface="方正小标宋简体" panose="03000509000000000000" charset="-122"/>
                <a:cs typeface="方正小标宋简体" panose="03000509000000000000" charset="-122"/>
              </a:rPr>
              <a:t>人数：</a:t>
            </a:r>
            <a:r>
              <a:rPr lang="en-US" altLang="zh-CN" sz="1400">
                <a:latin typeface="方正小标宋简体" panose="03000509000000000000" charset="-122"/>
                <a:ea typeface="方正小标宋简体" panose="03000509000000000000" charset="-122"/>
                <a:cs typeface="方正小标宋简体" panose="03000509000000000000" charset="-122"/>
              </a:rPr>
              <a:t>15</a:t>
            </a:r>
            <a:r>
              <a:rPr lang="zh-CN" altLang="en-US" sz="1400">
                <a:latin typeface="方正小标宋简体" panose="03000509000000000000" charset="-122"/>
                <a:ea typeface="方正小标宋简体" panose="03000509000000000000" charset="-122"/>
                <a:cs typeface="方正小标宋简体" panose="03000509000000000000" charset="-122"/>
              </a:rPr>
              <a:t>人</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6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待遇：综合月薪</a:t>
            </a:r>
            <a:r>
              <a:rPr lang="en-US" altLang="zh-CN" sz="1400">
                <a:latin typeface="方正小标宋简体" panose="03000509000000000000" charset="-122"/>
                <a:ea typeface="方正小标宋简体" panose="03000509000000000000" charset="-122"/>
                <a:cs typeface="方正小标宋简体" panose="03000509000000000000" charset="-122"/>
              </a:rPr>
              <a:t>4500-5500</a:t>
            </a:r>
            <a:r>
              <a:rPr lang="zh-CN" altLang="en-US" sz="1400">
                <a:latin typeface="方正小标宋简体" panose="03000509000000000000" charset="-122"/>
                <a:ea typeface="方正小标宋简体" panose="03000509000000000000" charset="-122"/>
                <a:cs typeface="方正小标宋简体" panose="03000509000000000000" charset="-122"/>
              </a:rPr>
              <a:t>左右，岗位津贴，绩效奖金，包中、晚餐两餐，免住宿费，购买五险。</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6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基本要求：年龄</a:t>
            </a:r>
            <a:r>
              <a:rPr lang="en-US" altLang="zh-CN" sz="1400">
                <a:latin typeface="方正小标宋简体" panose="03000509000000000000" charset="-122"/>
                <a:ea typeface="方正小标宋简体" panose="03000509000000000000" charset="-122"/>
                <a:cs typeface="方正小标宋简体" panose="03000509000000000000" charset="-122"/>
              </a:rPr>
              <a:t>45</a:t>
            </a:r>
            <a:r>
              <a:rPr lang="zh-CN" altLang="en-US" sz="1400">
                <a:latin typeface="方正小标宋简体" panose="03000509000000000000" charset="-122"/>
                <a:ea typeface="方正小标宋简体" panose="03000509000000000000" charset="-122"/>
                <a:cs typeface="方正小标宋简体" panose="03000509000000000000" charset="-122"/>
              </a:rPr>
              <a:t>岁左右，身体健康，吃苦耐劳，服从管理，学历无要求，工作经验无要求。</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6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二、技术员：</a:t>
            </a:r>
            <a:r>
              <a:rPr lang="en-US" altLang="zh-CN" sz="1400">
                <a:latin typeface="方正小标宋简体" panose="03000509000000000000" charset="-122"/>
                <a:ea typeface="方正小标宋简体" panose="03000509000000000000" charset="-122"/>
                <a:cs typeface="方正小标宋简体" panose="03000509000000000000" charset="-122"/>
              </a:rPr>
              <a:t>3</a:t>
            </a:r>
            <a:r>
              <a:rPr lang="zh-CN" altLang="en-US" sz="1400">
                <a:latin typeface="方正小标宋简体" panose="03000509000000000000" charset="-122"/>
                <a:ea typeface="方正小标宋简体" panose="03000509000000000000" charset="-122"/>
                <a:cs typeface="方正小标宋简体" panose="03000509000000000000" charset="-122"/>
              </a:rPr>
              <a:t>人</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6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待遇：综合月薪</a:t>
            </a:r>
            <a:r>
              <a:rPr lang="en-US" altLang="zh-CN" sz="1400">
                <a:latin typeface="方正小标宋简体" panose="03000509000000000000" charset="-122"/>
                <a:ea typeface="方正小标宋简体" panose="03000509000000000000" charset="-122"/>
                <a:cs typeface="方正小标宋简体" panose="03000509000000000000" charset="-122"/>
              </a:rPr>
              <a:t>5000-6500</a:t>
            </a:r>
            <a:r>
              <a:rPr lang="zh-CN" altLang="en-US" sz="1400">
                <a:latin typeface="方正小标宋简体" panose="03000509000000000000" charset="-122"/>
                <a:ea typeface="方正小标宋简体" panose="03000509000000000000" charset="-122"/>
                <a:cs typeface="方正小标宋简体" panose="03000509000000000000" charset="-122"/>
              </a:rPr>
              <a:t>左右，岗位津贴，绩效奖金，包中、晚餐两餐，免住宿费，购买五险。</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6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基本要求：年龄：</a:t>
            </a:r>
            <a:r>
              <a:rPr lang="en-US" altLang="zh-CN" sz="1400">
                <a:latin typeface="方正小标宋简体" panose="03000509000000000000" charset="-122"/>
                <a:ea typeface="方正小标宋简体" panose="03000509000000000000" charset="-122"/>
                <a:cs typeface="方正小标宋简体" panose="03000509000000000000" charset="-122"/>
              </a:rPr>
              <a:t>18-35</a:t>
            </a:r>
            <a:r>
              <a:rPr lang="zh-CN" altLang="en-US" sz="1400">
                <a:latin typeface="方正小标宋简体" panose="03000509000000000000" charset="-122"/>
                <a:ea typeface="方正小标宋简体" panose="03000509000000000000" charset="-122"/>
                <a:cs typeface="方正小标宋简体" panose="03000509000000000000" charset="-122"/>
              </a:rPr>
              <a:t>岁，视力良好，身体健康，吃苦耐劳，服从管理，中专学历，对</a:t>
            </a:r>
            <a:r>
              <a:rPr lang="en-US" altLang="zh-CN" sz="1400">
                <a:latin typeface="方正小标宋简体" panose="03000509000000000000" charset="-122"/>
                <a:ea typeface="方正小标宋简体" panose="03000509000000000000" charset="-122"/>
                <a:cs typeface="方正小标宋简体" panose="03000509000000000000" charset="-122"/>
              </a:rPr>
              <a:t>cnc</a:t>
            </a:r>
            <a:r>
              <a:rPr lang="zh-CN" altLang="en-US" sz="1400">
                <a:latin typeface="方正小标宋简体" panose="03000509000000000000" charset="-122"/>
                <a:ea typeface="方正小标宋简体" panose="03000509000000000000" charset="-122"/>
                <a:cs typeface="方正小标宋简体" panose="03000509000000000000" charset="-122"/>
              </a:rPr>
              <a:t>等机械加工了解，有晋升机会。</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6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三、</a:t>
            </a:r>
            <a:r>
              <a:rPr lang="en-US" altLang="zh-CN" sz="1400">
                <a:latin typeface="方正小标宋简体" panose="03000509000000000000" charset="-122"/>
                <a:ea typeface="方正小标宋简体" panose="03000509000000000000" charset="-122"/>
                <a:cs typeface="方正小标宋简体" panose="03000509000000000000" charset="-122"/>
              </a:rPr>
              <a:t>IPQC  </a:t>
            </a:r>
            <a:r>
              <a:rPr lang="zh-CN" altLang="en-US" sz="1400">
                <a:latin typeface="方正小标宋简体" panose="03000509000000000000" charset="-122"/>
                <a:ea typeface="方正小标宋简体" panose="03000509000000000000" charset="-122"/>
                <a:cs typeface="方正小标宋简体" panose="03000509000000000000" charset="-122"/>
              </a:rPr>
              <a:t>人数：</a:t>
            </a:r>
            <a:r>
              <a:rPr lang="en-US" altLang="zh-CN" sz="1400">
                <a:latin typeface="方正小标宋简体" panose="03000509000000000000" charset="-122"/>
                <a:ea typeface="方正小标宋简体" panose="03000509000000000000" charset="-122"/>
                <a:cs typeface="方正小标宋简体" panose="03000509000000000000" charset="-122"/>
              </a:rPr>
              <a:t>3</a:t>
            </a:r>
            <a:r>
              <a:rPr lang="zh-CN" altLang="en-US" sz="1400">
                <a:latin typeface="方正小标宋简体" panose="03000509000000000000" charset="-122"/>
                <a:ea typeface="方正小标宋简体" panose="03000509000000000000" charset="-122"/>
                <a:cs typeface="方正小标宋简体" panose="03000509000000000000" charset="-122"/>
              </a:rPr>
              <a:t>人</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6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待遇：综合月薪</a:t>
            </a:r>
            <a:r>
              <a:rPr lang="en-US" altLang="zh-CN" sz="1400">
                <a:latin typeface="方正小标宋简体" panose="03000509000000000000" charset="-122"/>
                <a:ea typeface="方正小标宋简体" panose="03000509000000000000" charset="-122"/>
                <a:cs typeface="方正小标宋简体" panose="03000509000000000000" charset="-122"/>
              </a:rPr>
              <a:t>4500-5500</a:t>
            </a:r>
            <a:r>
              <a:rPr lang="zh-CN" altLang="en-US" sz="1400">
                <a:latin typeface="方正小标宋简体" panose="03000509000000000000" charset="-122"/>
                <a:ea typeface="方正小标宋简体" panose="03000509000000000000" charset="-122"/>
                <a:cs typeface="方正小标宋简体" panose="03000509000000000000" charset="-122"/>
              </a:rPr>
              <a:t>元</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6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基本要求：能熟练使用</a:t>
            </a:r>
            <a:r>
              <a:rPr lang="en-US" altLang="zh-CN" sz="1400">
                <a:latin typeface="方正小标宋简体" panose="03000509000000000000" charset="-122"/>
                <a:ea typeface="方正小标宋简体" panose="03000509000000000000" charset="-122"/>
                <a:cs typeface="方正小标宋简体" panose="03000509000000000000" charset="-122"/>
              </a:rPr>
              <a:t>2.5</a:t>
            </a:r>
            <a:r>
              <a:rPr lang="zh-CN" altLang="en-US" sz="1400">
                <a:latin typeface="方正小标宋简体" panose="03000509000000000000" charset="-122"/>
                <a:ea typeface="方正小标宋简体" panose="03000509000000000000" charset="-122"/>
                <a:cs typeface="方正小标宋简体" panose="03000509000000000000" charset="-122"/>
              </a:rPr>
              <a:t>次元</a:t>
            </a:r>
            <a:r>
              <a:rPr lang="en-US" altLang="zh-CN" sz="1400">
                <a:latin typeface="方正小标宋简体" panose="03000509000000000000" charset="-122"/>
                <a:ea typeface="方正小标宋简体" panose="03000509000000000000" charset="-122"/>
                <a:cs typeface="方正小标宋简体" panose="03000509000000000000" charset="-122"/>
              </a:rPr>
              <a:t>/</a:t>
            </a:r>
            <a:r>
              <a:rPr lang="zh-CN" altLang="en-US" sz="1400">
                <a:latin typeface="方正小标宋简体" panose="03000509000000000000" charset="-122"/>
                <a:ea typeface="方正小标宋简体" panose="03000509000000000000" charset="-122"/>
                <a:cs typeface="方正小标宋简体" panose="03000509000000000000" charset="-122"/>
              </a:rPr>
              <a:t>卡尺</a:t>
            </a:r>
            <a:r>
              <a:rPr lang="en-US" altLang="zh-CN" sz="1400">
                <a:latin typeface="方正小标宋简体" panose="03000509000000000000" charset="-122"/>
                <a:ea typeface="方正小标宋简体" panose="03000509000000000000" charset="-122"/>
                <a:cs typeface="方正小标宋简体" panose="03000509000000000000" charset="-122"/>
              </a:rPr>
              <a:t>/</a:t>
            </a:r>
            <a:r>
              <a:rPr lang="zh-CN" altLang="en-US" sz="1400">
                <a:latin typeface="方正小标宋简体" panose="03000509000000000000" charset="-122"/>
                <a:ea typeface="方正小标宋简体" panose="03000509000000000000" charset="-122"/>
                <a:cs typeface="方正小标宋简体" panose="03000509000000000000" charset="-122"/>
              </a:rPr>
              <a:t>千分尺等常规量测工具；有五金加工</a:t>
            </a:r>
            <a:r>
              <a:rPr lang="en-US" altLang="zh-CN" sz="1400">
                <a:latin typeface="方正小标宋简体" panose="03000509000000000000" charset="-122"/>
                <a:ea typeface="方正小标宋简体" panose="03000509000000000000" charset="-122"/>
                <a:cs typeface="方正小标宋简体" panose="03000509000000000000" charset="-122"/>
              </a:rPr>
              <a:t>/</a:t>
            </a:r>
            <a:r>
              <a:rPr lang="zh-CN" altLang="en-US" sz="1400">
                <a:latin typeface="方正小标宋简体" panose="03000509000000000000" charset="-122"/>
                <a:ea typeface="方正小标宋简体" panose="03000509000000000000" charset="-122"/>
                <a:cs typeface="方正小标宋简体" panose="03000509000000000000" charset="-122"/>
              </a:rPr>
              <a:t>表面处理经验佳；沟通能力强，遵守公司各项规章制度；动手能力强，有一定的亲和力、视力好；有相关工作经验优先。</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6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四、品质工程师</a:t>
            </a:r>
            <a:r>
              <a:rPr lang="en-US" altLang="zh-CN" sz="1400">
                <a:latin typeface="方正小标宋简体" panose="03000509000000000000" charset="-122"/>
                <a:ea typeface="方正小标宋简体" panose="03000509000000000000" charset="-122"/>
                <a:cs typeface="方正小标宋简体" panose="03000509000000000000" charset="-122"/>
              </a:rPr>
              <a:t>  </a:t>
            </a:r>
            <a:r>
              <a:rPr lang="zh-CN" altLang="en-US" sz="1400">
                <a:latin typeface="方正小标宋简体" panose="03000509000000000000" charset="-122"/>
                <a:ea typeface="方正小标宋简体" panose="03000509000000000000" charset="-122"/>
                <a:cs typeface="方正小标宋简体" panose="03000509000000000000" charset="-122"/>
              </a:rPr>
              <a:t>人数：</a:t>
            </a:r>
            <a:r>
              <a:rPr lang="en-US" altLang="zh-CN" sz="1400">
                <a:latin typeface="方正小标宋简体" panose="03000509000000000000" charset="-122"/>
                <a:ea typeface="方正小标宋简体" panose="03000509000000000000" charset="-122"/>
                <a:cs typeface="方正小标宋简体" panose="03000509000000000000" charset="-122"/>
              </a:rPr>
              <a:t>2</a:t>
            </a:r>
            <a:r>
              <a:rPr lang="zh-CN" altLang="en-US" sz="1400">
                <a:latin typeface="方正小标宋简体" panose="03000509000000000000" charset="-122"/>
                <a:ea typeface="方正小标宋简体" panose="03000509000000000000" charset="-122"/>
                <a:cs typeface="方正小标宋简体" panose="03000509000000000000" charset="-122"/>
              </a:rPr>
              <a:t>人</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6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基本要求：</a:t>
            </a:r>
            <a:r>
              <a:rPr lang="en-US" altLang="zh-CN" sz="1400">
                <a:latin typeface="方正小标宋简体" panose="03000509000000000000" charset="-122"/>
                <a:ea typeface="方正小标宋简体" panose="03000509000000000000" charset="-122"/>
                <a:cs typeface="方正小标宋简体" panose="03000509000000000000" charset="-122"/>
              </a:rPr>
              <a:t>1</a:t>
            </a:r>
            <a:r>
              <a:rPr lang="zh-CN" altLang="en-US" sz="1400">
                <a:latin typeface="方正小标宋简体" panose="03000509000000000000" charset="-122"/>
                <a:ea typeface="方正小标宋简体" panose="03000509000000000000" charset="-122"/>
                <a:cs typeface="方正小标宋简体" panose="03000509000000000000" charset="-122"/>
              </a:rPr>
              <a:t>、大专以上学历；</a:t>
            </a:r>
            <a:r>
              <a:rPr lang="en-US" altLang="zh-CN" sz="1400">
                <a:latin typeface="方正小标宋简体" panose="03000509000000000000" charset="-122"/>
                <a:ea typeface="方正小标宋简体" panose="03000509000000000000" charset="-122"/>
                <a:cs typeface="方正小标宋简体" panose="03000509000000000000" charset="-122"/>
              </a:rPr>
              <a:t>2</a:t>
            </a:r>
            <a:r>
              <a:rPr lang="zh-CN" altLang="en-US" sz="1400">
                <a:latin typeface="方正小标宋简体" panose="03000509000000000000" charset="-122"/>
                <a:ea typeface="方正小标宋简体" panose="03000509000000000000" charset="-122"/>
                <a:cs typeface="方正小标宋简体" panose="03000509000000000000" charset="-122"/>
              </a:rPr>
              <a:t>、对数据敏感，良好的数据分析整理归纳能力；</a:t>
            </a:r>
            <a:r>
              <a:rPr lang="en-US" altLang="zh-CN" sz="1400">
                <a:latin typeface="方正小标宋简体" panose="03000509000000000000" charset="-122"/>
                <a:ea typeface="方正小标宋简体" panose="03000509000000000000" charset="-122"/>
                <a:cs typeface="方正小标宋简体" panose="03000509000000000000" charset="-122"/>
              </a:rPr>
              <a:t>3</a:t>
            </a:r>
            <a:r>
              <a:rPr lang="zh-CN" altLang="en-US" sz="1400">
                <a:latin typeface="方正小标宋简体" panose="03000509000000000000" charset="-122"/>
                <a:ea typeface="方正小标宋简体" panose="03000509000000000000" charset="-122"/>
                <a:cs typeface="方正小标宋简体" panose="03000509000000000000" charset="-122"/>
              </a:rPr>
              <a:t>、英语四级，英语能力必须能够应付工作相关的读写，有一定的口语能力更佳。待遇：综合月薪</a:t>
            </a:r>
            <a:r>
              <a:rPr lang="en-US" altLang="zh-CN" sz="1400">
                <a:latin typeface="方正小标宋简体" panose="03000509000000000000" charset="-122"/>
                <a:ea typeface="方正小标宋简体" panose="03000509000000000000" charset="-122"/>
                <a:cs typeface="方正小标宋简体" panose="03000509000000000000" charset="-122"/>
              </a:rPr>
              <a:t>7000-10000</a:t>
            </a:r>
            <a:r>
              <a:rPr lang="zh-CN" altLang="en-US" sz="1400">
                <a:latin typeface="方正小标宋简体" panose="03000509000000000000" charset="-122"/>
                <a:ea typeface="方正小标宋简体" panose="03000509000000000000" charset="-122"/>
                <a:cs typeface="方正小标宋简体" panose="03000509000000000000" charset="-122"/>
              </a:rPr>
              <a:t>元</a:t>
            </a:r>
            <a:endParaRPr lang="zh-CN" altLang="en-US" sz="1400">
              <a:latin typeface="方正小标宋简体" panose="03000509000000000000" charset="-122"/>
              <a:ea typeface="方正小标宋简体" panose="03000509000000000000" charset="-122"/>
              <a:cs typeface="方正小标宋简体" panose="03000509000000000000" charset="-122"/>
            </a:endParaRPr>
          </a:p>
          <a:p>
            <a:pPr indent="355600" algn="just" fontAlgn="auto">
              <a:lnSpc>
                <a:spcPts val="1600"/>
              </a:lnSpc>
              <a:extLst>
                <a:ext uri="{35155182-B16C-46BC-9424-99874614C6A1}">
                  <wpsdc:indentchars xmlns:wpsdc="http://www.wps.cn/officeDocument/2017/drawingmlCustomData" val="200" checksum="3837665281"/>
                </a:ext>
              </a:extLst>
            </a:pPr>
            <a:r>
              <a:rPr lang="zh-CN" altLang="en-US" sz="1400">
                <a:latin typeface="方正小标宋简体" panose="03000509000000000000" charset="-122"/>
                <a:ea typeface="方正小标宋简体" panose="03000509000000000000" charset="-122"/>
                <a:cs typeface="方正小标宋简体" panose="03000509000000000000" charset="-122"/>
              </a:rPr>
              <a:t>工作地址：江西省赣州市上犹县黄埠镇工业园北区英稍路，江西尤美科技厂区内</a:t>
            </a:r>
            <a:r>
              <a:rPr lang="en-US" altLang="zh-CN" sz="1400">
                <a:latin typeface="方正小标宋简体" panose="03000509000000000000" charset="-122"/>
                <a:ea typeface="方正小标宋简体" panose="03000509000000000000" charset="-122"/>
                <a:cs typeface="方正小标宋简体" panose="03000509000000000000" charset="-122"/>
              </a:rPr>
              <a:t>   </a:t>
            </a:r>
            <a:r>
              <a:rPr lang="zh-CN" altLang="en-US" sz="1400">
                <a:latin typeface="方正小标宋简体" panose="03000509000000000000" charset="-122"/>
                <a:ea typeface="方正小标宋简体" panose="03000509000000000000" charset="-122"/>
                <a:cs typeface="方正小标宋简体" panose="03000509000000000000" charset="-122"/>
              </a:rPr>
              <a:t>联系电话：</a:t>
            </a:r>
            <a:r>
              <a:rPr lang="en-US" altLang="zh-CN" sz="1400">
                <a:latin typeface="方正小标宋简体" panose="03000509000000000000" charset="-122"/>
                <a:ea typeface="方正小标宋简体" panose="03000509000000000000" charset="-122"/>
                <a:cs typeface="方正小标宋简体" panose="03000509000000000000" charset="-122"/>
              </a:rPr>
              <a:t>15207074564</a:t>
            </a:r>
            <a:r>
              <a:rPr lang="zh-CN" altLang="en-US" sz="1400">
                <a:latin typeface="方正小标宋简体" panose="03000509000000000000" charset="-122"/>
                <a:ea typeface="方正小标宋简体" panose="03000509000000000000" charset="-122"/>
                <a:cs typeface="方正小标宋简体" panose="03000509000000000000" charset="-122"/>
              </a:rPr>
              <a:t>李</a:t>
            </a:r>
            <a:r>
              <a:rPr lang="en-US" altLang="zh-CN" sz="1400">
                <a:latin typeface="方正小标宋简体" panose="03000509000000000000" charset="-122"/>
                <a:ea typeface="方正小标宋简体" panose="03000509000000000000" charset="-122"/>
                <a:cs typeface="方正小标宋简体" panose="03000509000000000000" charset="-122"/>
              </a:rPr>
              <a:t>           </a:t>
            </a:r>
            <a:endParaRPr lang="en-US" altLang="zh-CN" sz="1400">
              <a:latin typeface="方正小标宋简体" panose="03000509000000000000" charset="-122"/>
              <a:ea typeface="方正小标宋简体" panose="03000509000000000000" charset="-122"/>
              <a:cs typeface="方正小标宋简体" panose="03000509000000000000" charset="-122"/>
            </a:endParaRPr>
          </a:p>
        </p:txBody>
      </p:sp>
      <p:pic>
        <p:nvPicPr>
          <p:cNvPr id="20" name="图片 19"/>
          <p:cNvPicPr>
            <a:picLocks noChangeAspect="1"/>
          </p:cNvPicPr>
          <p:nvPr/>
        </p:nvPicPr>
        <p:blipFill>
          <a:blip r:embed="rId6"/>
          <a:stretch>
            <a:fillRect/>
          </a:stretch>
        </p:blipFill>
        <p:spPr>
          <a:xfrm>
            <a:off x="572770" y="5225415"/>
            <a:ext cx="852805" cy="97218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3"/>
          <p:cNvSpPr txBox="1"/>
          <p:nvPr/>
        </p:nvSpPr>
        <p:spPr>
          <a:xfrm>
            <a:off x="6667500" y="5587365"/>
            <a:ext cx="2008505" cy="1046480"/>
          </a:xfrm>
          <a:prstGeom prst="rect">
            <a:avLst/>
          </a:prstGeom>
          <a:solidFill>
            <a:schemeClr val="lt1"/>
          </a:solid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68580" tIns="34290" rIns="68580" bIns="34290" numCol="1" spcCol="0" rtlCol="0" fromWordArt="0" anchor="t" anchorCtr="0" forceAA="0" compatLnSpc="1">
            <a:noAutofit/>
          </a:bodyPr>
          <a:lstStyle/>
          <a:p>
            <a:pPr algn="just" rtl="0" eaLnBrk="1" fontAlgn="auto" latinLnBrk="0" hangingPunct="1">
              <a:lnSpc>
                <a:spcPts val="2600"/>
              </a:lnSpc>
            </a:pPr>
            <a:r>
              <a:rPr lang="en-US" altLang="zh-CN"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rPr>
              <a:t>就业服务咨询热线:</a:t>
            </a:r>
            <a:endParaRPr lang="en-US" altLang="zh-CN"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endParaRPr>
          </a:p>
          <a:p>
            <a:pPr algn="just" rtl="0" eaLnBrk="1" fontAlgn="auto" latinLnBrk="0" hangingPunct="1">
              <a:lnSpc>
                <a:spcPts val="2600"/>
              </a:lnSpc>
            </a:pPr>
            <a:r>
              <a:rPr lang="en-US" altLang="zh-CN"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rPr>
              <a:t>15350272889  </a:t>
            </a:r>
            <a:r>
              <a:rPr lang="zh-CN" altLang="en-US"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rPr>
              <a:t>邓</a:t>
            </a:r>
            <a:endParaRPr lang="zh-CN" altLang="en-US"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endParaRPr>
          </a:p>
        </p:txBody>
      </p:sp>
      <p:pic>
        <p:nvPicPr>
          <p:cNvPr id="9" name="图片 8" descr="0f7a8e78947e937c7b7c0522fa82d3a"/>
          <p:cNvPicPr>
            <a:picLocks noChangeAspect="1"/>
          </p:cNvPicPr>
          <p:nvPr/>
        </p:nvPicPr>
        <p:blipFill>
          <a:blip r:embed="rId1"/>
          <a:stretch>
            <a:fillRect/>
          </a:stretch>
        </p:blipFill>
        <p:spPr>
          <a:xfrm>
            <a:off x="213836" y="111125"/>
            <a:ext cx="678180" cy="672941"/>
          </a:xfrm>
          <a:prstGeom prst="rect">
            <a:avLst/>
          </a:prstGeom>
        </p:spPr>
      </p:pic>
      <p:pic>
        <p:nvPicPr>
          <p:cNvPr id="11" name="图片 10" descr="aa1c03496e94995817e5fe519c1be24"/>
          <p:cNvPicPr>
            <a:picLocks noChangeAspect="1"/>
          </p:cNvPicPr>
          <p:nvPr/>
        </p:nvPicPr>
        <p:blipFill>
          <a:blip r:embed="rId2"/>
          <a:stretch>
            <a:fillRect/>
          </a:stretch>
        </p:blipFill>
        <p:spPr>
          <a:xfrm>
            <a:off x="4481195" y="230823"/>
            <a:ext cx="4515803" cy="606743"/>
          </a:xfrm>
          <a:prstGeom prst="rect">
            <a:avLst/>
          </a:prstGeom>
        </p:spPr>
      </p:pic>
      <p:sp>
        <p:nvSpPr>
          <p:cNvPr id="12" name="文本框 11"/>
          <p:cNvSpPr txBox="1"/>
          <p:nvPr/>
        </p:nvSpPr>
        <p:spPr>
          <a:xfrm>
            <a:off x="971550" y="230823"/>
            <a:ext cx="3429953" cy="553085"/>
          </a:xfrm>
          <a:prstGeom prst="rect">
            <a:avLst/>
          </a:prstGeom>
          <a:noFill/>
        </p:spPr>
        <p:txBody>
          <a:bodyPr wrap="square" rtlCol="0">
            <a:spAutoFit/>
          </a:bodyPr>
          <a:p>
            <a:r>
              <a:rPr lang="zh-CN" altLang="en-US" sz="3000" b="1">
                <a:solidFill>
                  <a:srgbClr val="2E2BA7"/>
                </a:solidFill>
                <a:effectLst>
                  <a:outerShdw blurRad="38100" dist="25400" dir="5400000" algn="ctr" rotWithShape="0">
                    <a:srgbClr val="6E747A">
                      <a:alpha val="43000"/>
                    </a:srgbClr>
                  </a:outerShdw>
                </a:effectLst>
                <a:latin typeface="+mn-ea"/>
              </a:rPr>
              <a:t>营前镇就业之家</a:t>
            </a:r>
            <a:endParaRPr lang="zh-CN" altLang="en-US" sz="3000" b="1">
              <a:solidFill>
                <a:srgbClr val="2E2BA7"/>
              </a:solidFill>
              <a:effectLst>
                <a:outerShdw blurRad="38100" dist="25400" dir="5400000" algn="ctr" rotWithShape="0">
                  <a:srgbClr val="6E747A">
                    <a:alpha val="43000"/>
                  </a:srgbClr>
                </a:outerShdw>
              </a:effectLst>
              <a:latin typeface="+mn-ea"/>
            </a:endParaRPr>
          </a:p>
        </p:txBody>
      </p:sp>
      <p:pic>
        <p:nvPicPr>
          <p:cNvPr id="17" name="图片 16"/>
          <p:cNvPicPr>
            <a:picLocks noChangeAspect="1"/>
          </p:cNvPicPr>
          <p:nvPr/>
        </p:nvPicPr>
        <p:blipFill>
          <a:blip r:embed="rId3"/>
          <a:stretch>
            <a:fillRect/>
          </a:stretch>
        </p:blipFill>
        <p:spPr>
          <a:xfrm>
            <a:off x="1613694" y="5318919"/>
            <a:ext cx="869633" cy="869633"/>
          </a:xfrm>
          <a:prstGeom prst="rect">
            <a:avLst/>
          </a:prstGeom>
        </p:spPr>
      </p:pic>
      <p:pic>
        <p:nvPicPr>
          <p:cNvPr id="19" name="图片 18"/>
          <p:cNvPicPr>
            <a:picLocks noChangeAspect="1"/>
          </p:cNvPicPr>
          <p:nvPr/>
        </p:nvPicPr>
        <p:blipFill>
          <a:blip r:embed="rId4"/>
          <a:stretch>
            <a:fillRect/>
          </a:stretch>
        </p:blipFill>
        <p:spPr>
          <a:xfrm>
            <a:off x="4400550" y="5752465"/>
            <a:ext cx="1381760" cy="716280"/>
          </a:xfrm>
          <a:prstGeom prst="rect">
            <a:avLst/>
          </a:prstGeom>
        </p:spPr>
      </p:pic>
      <p:sp>
        <p:nvSpPr>
          <p:cNvPr id="3" name="文本框 2"/>
          <p:cNvSpPr txBox="1"/>
          <p:nvPr/>
        </p:nvSpPr>
        <p:spPr>
          <a:xfrm>
            <a:off x="438785" y="6221730"/>
            <a:ext cx="1102995" cy="247015"/>
          </a:xfrm>
          <a:prstGeom prst="rect">
            <a:avLst/>
          </a:prstGeom>
          <a:noFill/>
        </p:spPr>
        <p:txBody>
          <a:bodyPr wrap="square" rtlCol="0">
            <a:noAutofit/>
          </a:bodyPr>
          <a:p>
            <a:pPr algn="ctr"/>
            <a:r>
              <a:rPr lang="zh-CN" altLang="en-US" sz="1000" b="1">
                <a:solidFill>
                  <a:srgbClr val="2522B0"/>
                </a:solidFill>
              </a:rPr>
              <a:t>就业之家小程序</a:t>
            </a:r>
            <a:endParaRPr lang="zh-CN" altLang="en-US" sz="1000" b="1">
              <a:solidFill>
                <a:srgbClr val="2522B0"/>
              </a:solidFill>
            </a:endParaRPr>
          </a:p>
        </p:txBody>
      </p:sp>
      <p:sp>
        <p:nvSpPr>
          <p:cNvPr id="6" name="文本框 5"/>
          <p:cNvSpPr txBox="1"/>
          <p:nvPr/>
        </p:nvSpPr>
        <p:spPr>
          <a:xfrm>
            <a:off x="1550670" y="6221730"/>
            <a:ext cx="960120" cy="247015"/>
          </a:xfrm>
          <a:prstGeom prst="rect">
            <a:avLst/>
          </a:prstGeom>
          <a:noFill/>
        </p:spPr>
        <p:txBody>
          <a:bodyPr wrap="square" rtlCol="0">
            <a:noAutofit/>
          </a:bodyPr>
          <a:p>
            <a:pPr algn="ctr"/>
            <a:r>
              <a:rPr lang="zh-CN" altLang="en-US" sz="1000" b="1">
                <a:solidFill>
                  <a:srgbClr val="2522B0"/>
                </a:solidFill>
              </a:rPr>
              <a:t>微信公众号</a:t>
            </a:r>
            <a:endParaRPr lang="zh-CN" altLang="en-US" sz="1000" b="1">
              <a:solidFill>
                <a:srgbClr val="2522B0"/>
              </a:solidFill>
            </a:endParaRPr>
          </a:p>
        </p:txBody>
      </p:sp>
      <p:pic>
        <p:nvPicPr>
          <p:cNvPr id="2" name="图片 1"/>
          <p:cNvPicPr>
            <a:picLocks noChangeAspect="1"/>
          </p:cNvPicPr>
          <p:nvPr/>
        </p:nvPicPr>
        <p:blipFill>
          <a:blip r:embed="rId5"/>
          <a:srcRect l="15478" t="13258" r="15454" b="41006"/>
          <a:stretch>
            <a:fillRect/>
          </a:stretch>
        </p:blipFill>
        <p:spPr>
          <a:xfrm>
            <a:off x="2752725" y="5361940"/>
            <a:ext cx="833755" cy="826770"/>
          </a:xfrm>
          <a:prstGeom prst="rect">
            <a:avLst/>
          </a:prstGeom>
        </p:spPr>
      </p:pic>
      <p:sp>
        <p:nvSpPr>
          <p:cNvPr id="8" name="文本框 7"/>
          <p:cNvSpPr txBox="1"/>
          <p:nvPr/>
        </p:nvSpPr>
        <p:spPr>
          <a:xfrm>
            <a:off x="2726055" y="6246495"/>
            <a:ext cx="960120" cy="247015"/>
          </a:xfrm>
          <a:prstGeom prst="rect">
            <a:avLst/>
          </a:prstGeom>
          <a:noFill/>
        </p:spPr>
        <p:txBody>
          <a:bodyPr wrap="square" rtlCol="0">
            <a:noAutofit/>
          </a:bodyPr>
          <a:p>
            <a:pPr algn="ctr"/>
            <a:r>
              <a:rPr lang="zh-CN" altLang="en-US" sz="1000" b="1">
                <a:solidFill>
                  <a:srgbClr val="2522B0"/>
                </a:solidFill>
              </a:rPr>
              <a:t>抖音号</a:t>
            </a:r>
            <a:endParaRPr lang="zh-CN" altLang="en-US" sz="1000" b="1">
              <a:solidFill>
                <a:srgbClr val="2522B0"/>
              </a:solidFill>
            </a:endParaRPr>
          </a:p>
        </p:txBody>
      </p:sp>
      <p:sp>
        <p:nvSpPr>
          <p:cNvPr id="7" name="圆角矩形 6"/>
          <p:cNvSpPr/>
          <p:nvPr/>
        </p:nvSpPr>
        <p:spPr>
          <a:xfrm>
            <a:off x="101600" y="919480"/>
            <a:ext cx="8941435" cy="5798820"/>
          </a:xfrm>
          <a:prstGeom prst="roundRect">
            <a:avLst/>
          </a:prstGeom>
          <a:ln w="85725">
            <a:solidFill>
              <a:srgbClr val="2E2BA7"/>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10" name="矩形 9"/>
          <p:cNvSpPr/>
          <p:nvPr/>
        </p:nvSpPr>
        <p:spPr>
          <a:xfrm>
            <a:off x="102235" y="918845"/>
            <a:ext cx="8940800" cy="5799455"/>
          </a:xfrm>
          <a:prstGeom prst="rect">
            <a:avLst/>
          </a:prstGeom>
          <a:ln w="76200">
            <a:solidFill>
              <a:srgbClr val="2E2BA7"/>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cxnSp>
        <p:nvCxnSpPr>
          <p:cNvPr id="27" name="直接连接符 26"/>
          <p:cNvCxnSpPr/>
          <p:nvPr/>
        </p:nvCxnSpPr>
        <p:spPr>
          <a:xfrm>
            <a:off x="127000" y="5153660"/>
            <a:ext cx="8917940" cy="0"/>
          </a:xfrm>
          <a:prstGeom prst="line">
            <a:avLst/>
          </a:prstGeom>
          <a:ln w="85725">
            <a:solidFill>
              <a:srgbClr val="2E2BA7"/>
            </a:solidFill>
          </a:ln>
        </p:spPr>
        <p:style>
          <a:lnRef idx="2">
            <a:schemeClr val="accent1"/>
          </a:lnRef>
          <a:fillRef idx="0">
            <a:srgbClr val="FFFFFF"/>
          </a:fillRef>
          <a:effectRef idx="0">
            <a:srgbClr val="FFFFFF"/>
          </a:effectRef>
          <a:fontRef idx="minor">
            <a:schemeClr val="tx1"/>
          </a:fontRef>
        </p:style>
      </p:cxnSp>
      <p:sp>
        <p:nvSpPr>
          <p:cNvPr id="14" name="文本框 13"/>
          <p:cNvSpPr txBox="1"/>
          <p:nvPr/>
        </p:nvSpPr>
        <p:spPr>
          <a:xfrm>
            <a:off x="3849370" y="5382260"/>
            <a:ext cx="2818130" cy="460375"/>
          </a:xfrm>
          <a:prstGeom prst="rect">
            <a:avLst/>
          </a:prstGeom>
          <a:noFill/>
        </p:spPr>
        <p:txBody>
          <a:bodyPr wrap="square" rtlCol="0">
            <a:spAutoFit/>
          </a:bodyPr>
          <a:p>
            <a:pPr algn="ctr"/>
            <a:r>
              <a:rPr lang="zh-CN" altLang="en-US"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rPr>
              <a:t>去</a:t>
            </a:r>
            <a:r>
              <a:rPr lang="en-US" altLang="zh-CN"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rPr>
              <a:t>上班</a:t>
            </a:r>
            <a:r>
              <a:rPr lang="zh-CN" altLang="en-US"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rPr>
              <a:t>不如</a:t>
            </a:r>
            <a:r>
              <a:rPr lang="en-US" altLang="zh-CN"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rPr>
              <a:t>来上犹！</a:t>
            </a:r>
            <a:endParaRPr lang="en-US" altLang="zh-CN"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endParaRPr>
          </a:p>
        </p:txBody>
      </p:sp>
      <p:sp>
        <p:nvSpPr>
          <p:cNvPr id="16" name="任意多边形 15"/>
          <p:cNvSpPr/>
          <p:nvPr/>
        </p:nvSpPr>
        <p:spPr>
          <a:xfrm>
            <a:off x="125730" y="947420"/>
            <a:ext cx="550545" cy="561975"/>
          </a:xfrm>
          <a:custGeom>
            <a:avLst/>
            <a:gdLst>
              <a:gd name="connisteX0" fmla="*/ 9525 w 550545"/>
              <a:gd name="connsiteY0" fmla="*/ 561975 h 561975"/>
              <a:gd name="connisteX1" fmla="*/ 550545 w 550545"/>
              <a:gd name="connsiteY1" fmla="*/ 6985 h 561975"/>
              <a:gd name="connisteX2" fmla="*/ 0 w 550545"/>
              <a:gd name="connsiteY2" fmla="*/ 0 h 561975"/>
              <a:gd name="connisteX3" fmla="*/ 9525 w 550545"/>
              <a:gd name="connsiteY3" fmla="*/ 561975 h 561975"/>
            </a:gdLst>
            <a:ahLst/>
            <a:cxnLst>
              <a:cxn ang="0">
                <a:pos x="connisteX0" y="connsiteY0"/>
              </a:cxn>
              <a:cxn ang="0">
                <a:pos x="connisteX1" y="connsiteY1"/>
              </a:cxn>
              <a:cxn ang="0">
                <a:pos x="connisteX2" y="connsiteY2"/>
              </a:cxn>
              <a:cxn ang="0">
                <a:pos x="connisteX3" y="connsiteY3"/>
              </a:cxn>
            </a:cxnLst>
            <a:rect l="l" t="t" r="r" b="b"/>
            <a:pathLst>
              <a:path w="550545" h="561975">
                <a:moveTo>
                  <a:pt x="9525" y="561975"/>
                </a:moveTo>
                <a:lnTo>
                  <a:pt x="550545" y="6985"/>
                </a:lnTo>
                <a:lnTo>
                  <a:pt x="0" y="0"/>
                </a:lnTo>
                <a:lnTo>
                  <a:pt x="9525" y="561975"/>
                </a:lnTo>
                <a:close/>
              </a:path>
            </a:pathLst>
          </a:custGeom>
          <a:solidFill>
            <a:srgbClr val="2E2BA7"/>
          </a:solidFill>
          <a:ln>
            <a:solidFill>
              <a:srgbClr val="2E2BA7"/>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任意多边形 17"/>
          <p:cNvSpPr/>
          <p:nvPr/>
        </p:nvSpPr>
        <p:spPr>
          <a:xfrm rot="16200000">
            <a:off x="142240" y="6154420"/>
            <a:ext cx="550545" cy="561975"/>
          </a:xfrm>
          <a:custGeom>
            <a:avLst/>
            <a:gdLst>
              <a:gd name="connisteX0" fmla="*/ 9525 w 550545"/>
              <a:gd name="connsiteY0" fmla="*/ 561975 h 561975"/>
              <a:gd name="connisteX1" fmla="*/ 550545 w 550545"/>
              <a:gd name="connsiteY1" fmla="*/ 6985 h 561975"/>
              <a:gd name="connisteX2" fmla="*/ 0 w 550545"/>
              <a:gd name="connsiteY2" fmla="*/ 0 h 561975"/>
              <a:gd name="connisteX3" fmla="*/ 9525 w 550545"/>
              <a:gd name="connsiteY3" fmla="*/ 561975 h 561975"/>
            </a:gdLst>
            <a:ahLst/>
            <a:cxnLst>
              <a:cxn ang="0">
                <a:pos x="connisteX0" y="connsiteY0"/>
              </a:cxn>
              <a:cxn ang="0">
                <a:pos x="connisteX1" y="connsiteY1"/>
              </a:cxn>
              <a:cxn ang="0">
                <a:pos x="connisteX2" y="connsiteY2"/>
              </a:cxn>
              <a:cxn ang="0">
                <a:pos x="connisteX3" y="connsiteY3"/>
              </a:cxn>
            </a:cxnLst>
            <a:rect l="l" t="t" r="r" b="b"/>
            <a:pathLst>
              <a:path w="550545" h="561975">
                <a:moveTo>
                  <a:pt x="9525" y="561975"/>
                </a:moveTo>
                <a:lnTo>
                  <a:pt x="550545" y="6985"/>
                </a:lnTo>
                <a:lnTo>
                  <a:pt x="0" y="0"/>
                </a:lnTo>
                <a:lnTo>
                  <a:pt x="9525" y="561975"/>
                </a:lnTo>
                <a:close/>
              </a:path>
            </a:pathLst>
          </a:custGeom>
          <a:solidFill>
            <a:srgbClr val="2E2BA7"/>
          </a:solidFill>
          <a:ln>
            <a:solidFill>
              <a:srgbClr val="2E2BA7"/>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2" name="任意多边形 21"/>
          <p:cNvSpPr/>
          <p:nvPr/>
        </p:nvSpPr>
        <p:spPr>
          <a:xfrm rot="5400000">
            <a:off x="8456295" y="931545"/>
            <a:ext cx="550545" cy="561975"/>
          </a:xfrm>
          <a:custGeom>
            <a:avLst/>
            <a:gdLst>
              <a:gd name="connisteX0" fmla="*/ 9525 w 550545"/>
              <a:gd name="connsiteY0" fmla="*/ 561975 h 561975"/>
              <a:gd name="connisteX1" fmla="*/ 550545 w 550545"/>
              <a:gd name="connsiteY1" fmla="*/ 6985 h 561975"/>
              <a:gd name="connisteX2" fmla="*/ 0 w 550545"/>
              <a:gd name="connsiteY2" fmla="*/ 0 h 561975"/>
              <a:gd name="connisteX3" fmla="*/ 9525 w 550545"/>
              <a:gd name="connsiteY3" fmla="*/ 561975 h 561975"/>
            </a:gdLst>
            <a:ahLst/>
            <a:cxnLst>
              <a:cxn ang="0">
                <a:pos x="connisteX0" y="connsiteY0"/>
              </a:cxn>
              <a:cxn ang="0">
                <a:pos x="connisteX1" y="connsiteY1"/>
              </a:cxn>
              <a:cxn ang="0">
                <a:pos x="connisteX2" y="connsiteY2"/>
              </a:cxn>
              <a:cxn ang="0">
                <a:pos x="connisteX3" y="connsiteY3"/>
              </a:cxn>
            </a:cxnLst>
            <a:rect l="l" t="t" r="r" b="b"/>
            <a:pathLst>
              <a:path w="550545" h="561975">
                <a:moveTo>
                  <a:pt x="9525" y="561975"/>
                </a:moveTo>
                <a:lnTo>
                  <a:pt x="550545" y="6985"/>
                </a:lnTo>
                <a:lnTo>
                  <a:pt x="0" y="0"/>
                </a:lnTo>
                <a:lnTo>
                  <a:pt x="9525" y="561975"/>
                </a:lnTo>
                <a:close/>
              </a:path>
            </a:pathLst>
          </a:custGeom>
          <a:solidFill>
            <a:srgbClr val="2E2BA7"/>
          </a:solidFill>
          <a:ln>
            <a:solidFill>
              <a:srgbClr val="2E2BA7"/>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3" name="任意多边形 22"/>
          <p:cNvSpPr/>
          <p:nvPr/>
        </p:nvSpPr>
        <p:spPr>
          <a:xfrm rot="10800000">
            <a:off x="8453755" y="6151245"/>
            <a:ext cx="550545" cy="561975"/>
          </a:xfrm>
          <a:custGeom>
            <a:avLst/>
            <a:gdLst>
              <a:gd name="connisteX0" fmla="*/ 9525 w 550545"/>
              <a:gd name="connsiteY0" fmla="*/ 561975 h 561975"/>
              <a:gd name="connisteX1" fmla="*/ 550545 w 550545"/>
              <a:gd name="connsiteY1" fmla="*/ 6985 h 561975"/>
              <a:gd name="connisteX2" fmla="*/ 0 w 550545"/>
              <a:gd name="connsiteY2" fmla="*/ 0 h 561975"/>
              <a:gd name="connisteX3" fmla="*/ 9525 w 550545"/>
              <a:gd name="connsiteY3" fmla="*/ 561975 h 561975"/>
            </a:gdLst>
            <a:ahLst/>
            <a:cxnLst>
              <a:cxn ang="0">
                <a:pos x="connisteX0" y="connsiteY0"/>
              </a:cxn>
              <a:cxn ang="0">
                <a:pos x="connisteX1" y="connsiteY1"/>
              </a:cxn>
              <a:cxn ang="0">
                <a:pos x="connisteX2" y="connsiteY2"/>
              </a:cxn>
              <a:cxn ang="0">
                <a:pos x="connisteX3" y="connsiteY3"/>
              </a:cxn>
            </a:cxnLst>
            <a:rect l="l" t="t" r="r" b="b"/>
            <a:pathLst>
              <a:path w="550545" h="561975">
                <a:moveTo>
                  <a:pt x="9525" y="561975"/>
                </a:moveTo>
                <a:lnTo>
                  <a:pt x="550545" y="6985"/>
                </a:lnTo>
                <a:lnTo>
                  <a:pt x="0" y="0"/>
                </a:lnTo>
                <a:lnTo>
                  <a:pt x="9525" y="561975"/>
                </a:lnTo>
                <a:close/>
              </a:path>
            </a:pathLst>
          </a:custGeom>
          <a:solidFill>
            <a:srgbClr val="2E2BA7"/>
          </a:solidFill>
          <a:ln>
            <a:solidFill>
              <a:srgbClr val="2E2BA7"/>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5" name="文本框 14"/>
          <p:cNvSpPr txBox="1"/>
          <p:nvPr/>
        </p:nvSpPr>
        <p:spPr>
          <a:xfrm>
            <a:off x="225425" y="1105535"/>
            <a:ext cx="8609330" cy="3726815"/>
          </a:xfrm>
          <a:prstGeom prst="rect">
            <a:avLst/>
          </a:prstGeom>
          <a:noFill/>
        </p:spPr>
        <p:txBody>
          <a:bodyPr wrap="square" rtlCol="0">
            <a:noAutofit/>
          </a:bodyPr>
          <a:p>
            <a:pPr indent="406400" algn="ctr" fontAlgn="auto">
              <a:lnSpc>
                <a:spcPts val="1600"/>
              </a:lnSpc>
              <a:extLst>
                <a:ext uri="{35155182-B16C-46BC-9424-99874614C6A1}">
                  <wpsdc:indentchars xmlns:wpsdc="http://www.wps.cn/officeDocument/2017/drawingmlCustomData" val="200" checksum="1740828767"/>
                </a:ext>
              </a:extLst>
            </a:pPr>
            <a:r>
              <a:rPr lang="zh-CN" altLang="en-US" sz="1600">
                <a:latin typeface="方正小标宋简体" panose="03000509000000000000" charset="-122"/>
                <a:ea typeface="方正小标宋简体" panose="03000509000000000000" charset="-122"/>
                <a:cs typeface="方正小标宋简体" panose="03000509000000000000" charset="-122"/>
              </a:rPr>
              <a:t>亿航服饰有限公司</a:t>
            </a:r>
            <a:endParaRPr lang="zh-CN" altLang="en-US" sz="1600">
              <a:latin typeface="方正小标宋简体" panose="03000509000000000000" charset="-122"/>
              <a:ea typeface="方正小标宋简体" panose="03000509000000000000" charset="-122"/>
              <a:cs typeface="方正小标宋简体" panose="03000509000000000000" charset="-122"/>
            </a:endParaRPr>
          </a:p>
          <a:p>
            <a:pPr indent="406400" algn="just" fontAlgn="auto">
              <a:lnSpc>
                <a:spcPts val="1600"/>
              </a:lnSpc>
              <a:extLst>
                <a:ext uri="{35155182-B16C-46BC-9424-99874614C6A1}">
                  <wpsdc:indentchars xmlns:wpsdc="http://www.wps.cn/officeDocument/2017/drawingmlCustomData" val="200" checksum="1740828767"/>
                </a:ext>
              </a:extLst>
            </a:pPr>
            <a:r>
              <a:rPr lang="zh-CN" altLang="en-US" sz="1600">
                <a:latin typeface="方正小标宋简体" panose="03000509000000000000" charset="-122"/>
                <a:ea typeface="方正小标宋简体" panose="03000509000000000000" charset="-122"/>
                <a:cs typeface="方正小标宋简体" panose="03000509000000000000" charset="-122"/>
              </a:rPr>
              <a:t>本厂做希音</a:t>
            </a:r>
            <a:r>
              <a:rPr lang="en-US" altLang="zh-CN" sz="1600">
                <a:latin typeface="方正小标宋简体" panose="03000509000000000000" charset="-122"/>
                <a:ea typeface="方正小标宋简体" panose="03000509000000000000" charset="-122"/>
                <a:cs typeface="方正小标宋简体" panose="03000509000000000000" charset="-122"/>
              </a:rPr>
              <a:t>0DM</a:t>
            </a:r>
            <a:r>
              <a:rPr lang="zh-CN" altLang="en-US" sz="1600">
                <a:latin typeface="方正小标宋简体" panose="03000509000000000000" charset="-122"/>
                <a:ea typeface="方正小标宋简体" panose="03000509000000000000" charset="-122"/>
                <a:cs typeface="方正小标宋简体" panose="03000509000000000000" charset="-122"/>
              </a:rPr>
              <a:t>，做简单上衣，连衣裙系列，款式较简单，量大，返单多，现有福利加班费</a:t>
            </a:r>
            <a:r>
              <a:rPr lang="en-US" altLang="zh-CN" sz="1600">
                <a:latin typeface="方正小标宋简体" panose="03000509000000000000" charset="-122"/>
                <a:ea typeface="方正小标宋简体" panose="03000509000000000000" charset="-122"/>
                <a:cs typeface="方正小标宋简体" panose="03000509000000000000" charset="-122"/>
              </a:rPr>
              <a:t>3</a:t>
            </a:r>
            <a:r>
              <a:rPr lang="zh-CN" altLang="en-US" sz="1600">
                <a:latin typeface="方正小标宋简体" panose="03000509000000000000" charset="-122"/>
                <a:ea typeface="方正小标宋简体" panose="03000509000000000000" charset="-122"/>
                <a:cs typeface="方正小标宋简体" panose="03000509000000000000" charset="-122"/>
              </a:rPr>
              <a:t>元，勤工奖</a:t>
            </a:r>
            <a:r>
              <a:rPr lang="en-US" altLang="zh-CN" sz="1600">
                <a:latin typeface="方正小标宋简体" panose="03000509000000000000" charset="-122"/>
                <a:ea typeface="方正小标宋简体" panose="03000509000000000000" charset="-122"/>
                <a:cs typeface="方正小标宋简体" panose="03000509000000000000" charset="-122"/>
              </a:rPr>
              <a:t>200</a:t>
            </a:r>
            <a:r>
              <a:rPr lang="zh-CN" altLang="en-US" sz="1600">
                <a:latin typeface="方正小标宋简体" panose="03000509000000000000" charset="-122"/>
                <a:ea typeface="方正小标宋简体" panose="03000509000000000000" charset="-122"/>
                <a:cs typeface="方正小标宋简体" panose="03000509000000000000" charset="-122"/>
              </a:rPr>
              <a:t>元，包吃二餐，不住厂里补</a:t>
            </a:r>
            <a:r>
              <a:rPr lang="en-US" altLang="zh-CN" sz="1600">
                <a:latin typeface="方正小标宋简体" panose="03000509000000000000" charset="-122"/>
                <a:ea typeface="方正小标宋简体" panose="03000509000000000000" charset="-122"/>
                <a:cs typeface="方正小标宋简体" panose="03000509000000000000" charset="-122"/>
              </a:rPr>
              <a:t>100</a:t>
            </a:r>
            <a:r>
              <a:rPr lang="zh-CN" altLang="en-US" sz="1600">
                <a:latin typeface="方正小标宋简体" panose="03000509000000000000" charset="-122"/>
                <a:ea typeface="方正小标宋简体" panose="03000509000000000000" charset="-122"/>
                <a:cs typeface="方正小标宋简体" panose="03000509000000000000" charset="-122"/>
              </a:rPr>
              <a:t>房补。现招以下人员，</a:t>
            </a:r>
            <a:endParaRPr lang="zh-CN" altLang="en-US" sz="1600">
              <a:latin typeface="方正小标宋简体" panose="03000509000000000000" charset="-122"/>
              <a:ea typeface="方正小标宋简体" panose="03000509000000000000" charset="-122"/>
              <a:cs typeface="方正小标宋简体" panose="03000509000000000000" charset="-122"/>
            </a:endParaRPr>
          </a:p>
          <a:p>
            <a:pPr indent="406400" algn="just" fontAlgn="auto">
              <a:lnSpc>
                <a:spcPts val="1600"/>
              </a:lnSpc>
              <a:extLst>
                <a:ext uri="{35155182-B16C-46BC-9424-99874614C6A1}">
                  <wpsdc:indentchars xmlns:wpsdc="http://www.wps.cn/officeDocument/2017/drawingmlCustomData" val="200" checksum="1740828767"/>
                </a:ext>
              </a:extLst>
            </a:pPr>
            <a:r>
              <a:rPr lang="en-US" altLang="zh-CN" sz="1600">
                <a:latin typeface="方正小标宋简体" panose="03000509000000000000" charset="-122"/>
                <a:ea typeface="方正小标宋简体" panose="03000509000000000000" charset="-122"/>
                <a:cs typeface="方正小标宋简体" panose="03000509000000000000" charset="-122"/>
              </a:rPr>
              <a:t>1</a:t>
            </a:r>
            <a:r>
              <a:rPr lang="zh-CN" altLang="en-US" sz="1600">
                <a:latin typeface="方正小标宋简体" panose="03000509000000000000" charset="-122"/>
                <a:ea typeface="方正小标宋简体" panose="03000509000000000000" charset="-122"/>
                <a:cs typeface="方正小标宋简体" panose="03000509000000000000" charset="-122"/>
              </a:rPr>
              <a:t>平车</a:t>
            </a:r>
            <a:r>
              <a:rPr lang="en-US" altLang="zh-CN" sz="1600">
                <a:latin typeface="方正小标宋简体" panose="03000509000000000000" charset="-122"/>
                <a:ea typeface="方正小标宋简体" panose="03000509000000000000" charset="-122"/>
                <a:cs typeface="方正小标宋简体" panose="03000509000000000000" charset="-122"/>
              </a:rPr>
              <a:t>40</a:t>
            </a:r>
            <a:r>
              <a:rPr lang="zh-CN" altLang="en-US" sz="1600">
                <a:latin typeface="方正小标宋简体" panose="03000509000000000000" charset="-122"/>
                <a:ea typeface="方正小标宋简体" panose="03000509000000000000" charset="-122"/>
                <a:cs typeface="方正小标宋简体" panose="03000509000000000000" charset="-122"/>
              </a:rPr>
              <a:t>名</a:t>
            </a:r>
            <a:r>
              <a:rPr lang="en-US" altLang="zh-CN" sz="1600">
                <a:latin typeface="方正小标宋简体" panose="03000509000000000000" charset="-122"/>
                <a:ea typeface="方正小标宋简体" panose="03000509000000000000" charset="-122"/>
                <a:cs typeface="方正小标宋简体" panose="03000509000000000000" charset="-122"/>
              </a:rPr>
              <a:t>(</a:t>
            </a:r>
            <a:r>
              <a:rPr lang="zh-CN" altLang="en-US" sz="1600">
                <a:latin typeface="方正小标宋简体" panose="03000509000000000000" charset="-122"/>
                <a:ea typeface="方正小标宋简体" panose="03000509000000000000" charset="-122"/>
                <a:cs typeface="方正小标宋简体" panose="03000509000000000000" charset="-122"/>
              </a:rPr>
              <a:t>熟手可保底</a:t>
            </a:r>
            <a:r>
              <a:rPr lang="en-US" altLang="zh-CN" sz="1600">
                <a:latin typeface="方正小标宋简体" panose="03000509000000000000" charset="-122"/>
                <a:ea typeface="方正小标宋简体" panose="03000509000000000000" charset="-122"/>
                <a:cs typeface="方正小标宋简体" panose="03000509000000000000" charset="-122"/>
              </a:rPr>
              <a:t>4500</a:t>
            </a:r>
            <a:endParaRPr lang="en-US" altLang="zh-CN" sz="1600">
              <a:latin typeface="方正小标宋简体" panose="03000509000000000000" charset="-122"/>
              <a:ea typeface="方正小标宋简体" panose="03000509000000000000" charset="-122"/>
              <a:cs typeface="方正小标宋简体" panose="03000509000000000000" charset="-122"/>
            </a:endParaRPr>
          </a:p>
          <a:p>
            <a:pPr indent="406400" algn="just" fontAlgn="auto">
              <a:lnSpc>
                <a:spcPts val="1600"/>
              </a:lnSpc>
              <a:extLst>
                <a:ext uri="{35155182-B16C-46BC-9424-99874614C6A1}">
                  <wpsdc:indentchars xmlns:wpsdc="http://www.wps.cn/officeDocument/2017/drawingmlCustomData" val="200" checksum="1740828767"/>
                </a:ext>
              </a:extLst>
            </a:pPr>
            <a:r>
              <a:rPr lang="en-US" altLang="zh-CN" sz="1600">
                <a:latin typeface="方正小标宋简体" panose="03000509000000000000" charset="-122"/>
                <a:ea typeface="方正小标宋简体" panose="03000509000000000000" charset="-122"/>
                <a:cs typeface="方正小标宋简体" panose="03000509000000000000" charset="-122"/>
              </a:rPr>
              <a:t>2</a:t>
            </a:r>
            <a:r>
              <a:rPr lang="zh-CN" altLang="en-US" sz="1600">
                <a:latin typeface="方正小标宋简体" panose="03000509000000000000" charset="-122"/>
                <a:ea typeface="方正小标宋简体" panose="03000509000000000000" charset="-122"/>
                <a:cs typeface="方正小标宋简体" panose="03000509000000000000" charset="-122"/>
              </a:rPr>
              <a:t>打边</a:t>
            </a:r>
            <a:r>
              <a:rPr lang="en-US" altLang="zh-CN" sz="1600">
                <a:latin typeface="方正小标宋简体" panose="03000509000000000000" charset="-122"/>
                <a:ea typeface="方正小标宋简体" panose="03000509000000000000" charset="-122"/>
                <a:cs typeface="方正小标宋简体" panose="03000509000000000000" charset="-122"/>
              </a:rPr>
              <a:t>10</a:t>
            </a:r>
            <a:r>
              <a:rPr lang="zh-CN" altLang="en-US" sz="1600">
                <a:latin typeface="方正小标宋简体" panose="03000509000000000000" charset="-122"/>
                <a:ea typeface="方正小标宋简体" panose="03000509000000000000" charset="-122"/>
                <a:cs typeface="方正小标宋简体" panose="03000509000000000000" charset="-122"/>
              </a:rPr>
              <a:t>名</a:t>
            </a:r>
            <a:r>
              <a:rPr lang="en-US" altLang="zh-CN" sz="1600">
                <a:latin typeface="方正小标宋简体" panose="03000509000000000000" charset="-122"/>
                <a:ea typeface="方正小标宋简体" panose="03000509000000000000" charset="-122"/>
                <a:cs typeface="方正小标宋简体" panose="03000509000000000000" charset="-122"/>
              </a:rPr>
              <a:t>(</a:t>
            </a:r>
            <a:r>
              <a:rPr lang="zh-CN" altLang="en-US" sz="1600">
                <a:latin typeface="方正小标宋简体" panose="03000509000000000000" charset="-122"/>
                <a:ea typeface="方正小标宋简体" panose="03000509000000000000" charset="-122"/>
                <a:cs typeface="方正小标宋简体" panose="03000509000000000000" charset="-122"/>
              </a:rPr>
              <a:t>熟手可保底</a:t>
            </a:r>
            <a:r>
              <a:rPr lang="en-US" altLang="zh-CN" sz="1600">
                <a:latin typeface="方正小标宋简体" panose="03000509000000000000" charset="-122"/>
                <a:ea typeface="方正小标宋简体" panose="03000509000000000000" charset="-122"/>
                <a:cs typeface="方正小标宋简体" panose="03000509000000000000" charset="-122"/>
              </a:rPr>
              <a:t>5000</a:t>
            </a:r>
            <a:endParaRPr lang="en-US" altLang="zh-CN" sz="1600">
              <a:latin typeface="方正小标宋简体" panose="03000509000000000000" charset="-122"/>
              <a:ea typeface="方正小标宋简体" panose="03000509000000000000" charset="-122"/>
              <a:cs typeface="方正小标宋简体" panose="03000509000000000000" charset="-122"/>
            </a:endParaRPr>
          </a:p>
          <a:p>
            <a:pPr indent="406400" algn="just" fontAlgn="auto">
              <a:lnSpc>
                <a:spcPts val="1600"/>
              </a:lnSpc>
              <a:extLst>
                <a:ext uri="{35155182-B16C-46BC-9424-99874614C6A1}">
                  <wpsdc:indentchars xmlns:wpsdc="http://www.wps.cn/officeDocument/2017/drawingmlCustomData" val="200" checksum="1740828767"/>
                </a:ext>
              </a:extLst>
            </a:pPr>
            <a:r>
              <a:rPr lang="en-US" altLang="zh-CN" sz="1600">
                <a:latin typeface="方正小标宋简体" panose="03000509000000000000" charset="-122"/>
                <a:ea typeface="方正小标宋简体" panose="03000509000000000000" charset="-122"/>
                <a:cs typeface="方正小标宋简体" panose="03000509000000000000" charset="-122"/>
              </a:rPr>
              <a:t>3</a:t>
            </a:r>
            <a:r>
              <a:rPr lang="zh-CN" altLang="en-US" sz="1600">
                <a:latin typeface="方正小标宋简体" panose="03000509000000000000" charset="-122"/>
                <a:ea typeface="方正小标宋简体" panose="03000509000000000000" charset="-122"/>
                <a:cs typeface="方正小标宋简体" panose="03000509000000000000" charset="-122"/>
              </a:rPr>
              <a:t>带组师傅一名，工资面议</a:t>
            </a:r>
            <a:endParaRPr lang="zh-CN" altLang="en-US" sz="1600">
              <a:latin typeface="方正小标宋简体" panose="03000509000000000000" charset="-122"/>
              <a:ea typeface="方正小标宋简体" panose="03000509000000000000" charset="-122"/>
              <a:cs typeface="方正小标宋简体" panose="03000509000000000000" charset="-122"/>
            </a:endParaRPr>
          </a:p>
          <a:p>
            <a:pPr indent="406400" algn="just" fontAlgn="auto">
              <a:lnSpc>
                <a:spcPts val="1600"/>
              </a:lnSpc>
              <a:extLst>
                <a:ext uri="{35155182-B16C-46BC-9424-99874614C6A1}">
                  <wpsdc:indentchars xmlns:wpsdc="http://www.wps.cn/officeDocument/2017/drawingmlCustomData" val="200" checksum="1740828767"/>
                </a:ext>
              </a:extLst>
            </a:pPr>
            <a:r>
              <a:rPr lang="zh-CN" altLang="en-US" sz="1600">
                <a:latin typeface="方正小标宋简体" panose="03000509000000000000" charset="-122"/>
                <a:ea typeface="方正小标宋简体" panose="03000509000000000000" charset="-122"/>
                <a:cs typeface="方正小标宋简体" panose="03000509000000000000" charset="-122"/>
              </a:rPr>
              <a:t>联系地址</a:t>
            </a:r>
            <a:r>
              <a:rPr lang="en-US" altLang="zh-CN" sz="1600">
                <a:latin typeface="方正小标宋简体" panose="03000509000000000000" charset="-122"/>
                <a:ea typeface="方正小标宋简体" panose="03000509000000000000" charset="-122"/>
                <a:cs typeface="方正小标宋简体" panose="03000509000000000000" charset="-122"/>
              </a:rPr>
              <a:t>:</a:t>
            </a:r>
            <a:r>
              <a:rPr lang="zh-CN" altLang="en-US" sz="1600">
                <a:latin typeface="方正小标宋简体" panose="03000509000000000000" charset="-122"/>
                <a:ea typeface="方正小标宋简体" panose="03000509000000000000" charset="-122"/>
                <a:cs typeface="方正小标宋简体" panose="03000509000000000000" charset="-122"/>
              </a:rPr>
              <a:t>黄埠工业园北区</a:t>
            </a:r>
            <a:endParaRPr lang="zh-CN" altLang="en-US" sz="1600">
              <a:latin typeface="方正小标宋简体" panose="03000509000000000000" charset="-122"/>
              <a:ea typeface="方正小标宋简体" panose="03000509000000000000" charset="-122"/>
              <a:cs typeface="方正小标宋简体" panose="03000509000000000000" charset="-122"/>
            </a:endParaRPr>
          </a:p>
          <a:p>
            <a:pPr indent="406400" algn="just" fontAlgn="auto">
              <a:lnSpc>
                <a:spcPts val="1600"/>
              </a:lnSpc>
              <a:extLst>
                <a:ext uri="{35155182-B16C-46BC-9424-99874614C6A1}">
                  <wpsdc:indentchars xmlns:wpsdc="http://www.wps.cn/officeDocument/2017/drawingmlCustomData" val="200" checksum="1740828767"/>
                </a:ext>
              </a:extLst>
            </a:pPr>
            <a:r>
              <a:rPr lang="zh-CN" altLang="en-US" sz="1600">
                <a:latin typeface="方正小标宋简体" panose="03000509000000000000" charset="-122"/>
                <a:ea typeface="方正小标宋简体" panose="03000509000000000000" charset="-122"/>
                <a:cs typeface="方正小标宋简体" panose="03000509000000000000" charset="-122"/>
              </a:rPr>
              <a:t>联系电话：</a:t>
            </a:r>
            <a:r>
              <a:rPr lang="en-US" altLang="zh-CN" sz="1600">
                <a:latin typeface="方正小标宋简体" panose="03000509000000000000" charset="-122"/>
                <a:ea typeface="方正小标宋简体" panose="03000509000000000000" charset="-122"/>
                <a:cs typeface="方正小标宋简体" panose="03000509000000000000" charset="-122"/>
              </a:rPr>
              <a:t>15807973771 /19067032485</a:t>
            </a:r>
            <a:endParaRPr lang="en-US" altLang="zh-CN" sz="1600">
              <a:latin typeface="方正小标宋简体" panose="03000509000000000000" charset="-122"/>
              <a:ea typeface="方正小标宋简体" panose="03000509000000000000" charset="-122"/>
              <a:cs typeface="方正小标宋简体" panose="03000509000000000000" charset="-122"/>
            </a:endParaRPr>
          </a:p>
        </p:txBody>
      </p:sp>
      <p:pic>
        <p:nvPicPr>
          <p:cNvPr id="20" name="图片 19"/>
          <p:cNvPicPr>
            <a:picLocks noChangeAspect="1"/>
          </p:cNvPicPr>
          <p:nvPr/>
        </p:nvPicPr>
        <p:blipFill>
          <a:blip r:embed="rId6"/>
          <a:stretch>
            <a:fillRect/>
          </a:stretch>
        </p:blipFill>
        <p:spPr>
          <a:xfrm>
            <a:off x="572770" y="5225415"/>
            <a:ext cx="852805" cy="97218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3"/>
          <p:cNvSpPr txBox="1"/>
          <p:nvPr/>
        </p:nvSpPr>
        <p:spPr>
          <a:xfrm>
            <a:off x="6667500" y="5587365"/>
            <a:ext cx="2008505" cy="1046480"/>
          </a:xfrm>
          <a:prstGeom prst="rect">
            <a:avLst/>
          </a:prstGeom>
          <a:solidFill>
            <a:schemeClr val="lt1"/>
          </a:solid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68580" tIns="34290" rIns="68580" bIns="34290" numCol="1" spcCol="0" rtlCol="0" fromWordArt="0" anchor="t" anchorCtr="0" forceAA="0" compatLnSpc="1">
            <a:noAutofit/>
          </a:bodyPr>
          <a:lstStyle/>
          <a:p>
            <a:pPr algn="just" rtl="0" eaLnBrk="1" fontAlgn="auto" latinLnBrk="0" hangingPunct="1">
              <a:lnSpc>
                <a:spcPts val="2600"/>
              </a:lnSpc>
            </a:pPr>
            <a:r>
              <a:rPr lang="en-US" altLang="zh-CN"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rPr>
              <a:t>就业服务咨询热线:</a:t>
            </a:r>
            <a:endParaRPr lang="en-US" altLang="zh-CN"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endParaRPr>
          </a:p>
          <a:p>
            <a:pPr algn="just" rtl="0" eaLnBrk="1" fontAlgn="auto" latinLnBrk="0" hangingPunct="1">
              <a:lnSpc>
                <a:spcPts val="2600"/>
              </a:lnSpc>
            </a:pPr>
            <a:r>
              <a:rPr lang="en-US" altLang="zh-CN"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rPr>
              <a:t>15350272889  </a:t>
            </a:r>
            <a:r>
              <a:rPr lang="zh-CN" altLang="en-US"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rPr>
              <a:t>邓</a:t>
            </a:r>
            <a:endParaRPr lang="zh-CN" altLang="en-US"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endParaRPr>
          </a:p>
        </p:txBody>
      </p:sp>
      <p:pic>
        <p:nvPicPr>
          <p:cNvPr id="9" name="图片 8" descr="0f7a8e78947e937c7b7c0522fa82d3a"/>
          <p:cNvPicPr>
            <a:picLocks noChangeAspect="1"/>
          </p:cNvPicPr>
          <p:nvPr/>
        </p:nvPicPr>
        <p:blipFill>
          <a:blip r:embed="rId1"/>
          <a:stretch>
            <a:fillRect/>
          </a:stretch>
        </p:blipFill>
        <p:spPr>
          <a:xfrm>
            <a:off x="213836" y="111125"/>
            <a:ext cx="678180" cy="672941"/>
          </a:xfrm>
          <a:prstGeom prst="rect">
            <a:avLst/>
          </a:prstGeom>
        </p:spPr>
      </p:pic>
      <p:pic>
        <p:nvPicPr>
          <p:cNvPr id="11" name="图片 10" descr="aa1c03496e94995817e5fe519c1be24"/>
          <p:cNvPicPr>
            <a:picLocks noChangeAspect="1"/>
          </p:cNvPicPr>
          <p:nvPr/>
        </p:nvPicPr>
        <p:blipFill>
          <a:blip r:embed="rId2"/>
          <a:stretch>
            <a:fillRect/>
          </a:stretch>
        </p:blipFill>
        <p:spPr>
          <a:xfrm>
            <a:off x="4481195" y="230823"/>
            <a:ext cx="4515803" cy="606743"/>
          </a:xfrm>
          <a:prstGeom prst="rect">
            <a:avLst/>
          </a:prstGeom>
        </p:spPr>
      </p:pic>
      <p:sp>
        <p:nvSpPr>
          <p:cNvPr id="12" name="文本框 11"/>
          <p:cNvSpPr txBox="1"/>
          <p:nvPr/>
        </p:nvSpPr>
        <p:spPr>
          <a:xfrm>
            <a:off x="971550" y="230823"/>
            <a:ext cx="3429953" cy="553085"/>
          </a:xfrm>
          <a:prstGeom prst="rect">
            <a:avLst/>
          </a:prstGeom>
          <a:noFill/>
        </p:spPr>
        <p:txBody>
          <a:bodyPr wrap="square" rtlCol="0">
            <a:spAutoFit/>
          </a:bodyPr>
          <a:p>
            <a:r>
              <a:rPr lang="zh-CN" altLang="en-US" sz="3000" b="1">
                <a:solidFill>
                  <a:srgbClr val="2E2BA7"/>
                </a:solidFill>
                <a:effectLst>
                  <a:outerShdw blurRad="38100" dist="25400" dir="5400000" algn="ctr" rotWithShape="0">
                    <a:srgbClr val="6E747A">
                      <a:alpha val="43000"/>
                    </a:srgbClr>
                  </a:outerShdw>
                </a:effectLst>
                <a:latin typeface="+mn-ea"/>
              </a:rPr>
              <a:t>营前镇就业之家</a:t>
            </a:r>
            <a:endParaRPr lang="zh-CN" altLang="en-US" sz="3000" b="1">
              <a:solidFill>
                <a:srgbClr val="2E2BA7"/>
              </a:solidFill>
              <a:effectLst>
                <a:outerShdw blurRad="38100" dist="25400" dir="5400000" algn="ctr" rotWithShape="0">
                  <a:srgbClr val="6E747A">
                    <a:alpha val="43000"/>
                  </a:srgbClr>
                </a:outerShdw>
              </a:effectLst>
              <a:latin typeface="+mn-ea"/>
            </a:endParaRPr>
          </a:p>
        </p:txBody>
      </p:sp>
      <p:pic>
        <p:nvPicPr>
          <p:cNvPr id="17" name="图片 16"/>
          <p:cNvPicPr>
            <a:picLocks noChangeAspect="1"/>
          </p:cNvPicPr>
          <p:nvPr/>
        </p:nvPicPr>
        <p:blipFill>
          <a:blip r:embed="rId3"/>
          <a:stretch>
            <a:fillRect/>
          </a:stretch>
        </p:blipFill>
        <p:spPr>
          <a:xfrm>
            <a:off x="1613694" y="5318919"/>
            <a:ext cx="869633" cy="869633"/>
          </a:xfrm>
          <a:prstGeom prst="rect">
            <a:avLst/>
          </a:prstGeom>
        </p:spPr>
      </p:pic>
      <p:pic>
        <p:nvPicPr>
          <p:cNvPr id="19" name="图片 18"/>
          <p:cNvPicPr>
            <a:picLocks noChangeAspect="1"/>
          </p:cNvPicPr>
          <p:nvPr/>
        </p:nvPicPr>
        <p:blipFill>
          <a:blip r:embed="rId4"/>
          <a:stretch>
            <a:fillRect/>
          </a:stretch>
        </p:blipFill>
        <p:spPr>
          <a:xfrm>
            <a:off x="4400550" y="5752465"/>
            <a:ext cx="1381760" cy="716280"/>
          </a:xfrm>
          <a:prstGeom prst="rect">
            <a:avLst/>
          </a:prstGeom>
        </p:spPr>
      </p:pic>
      <p:sp>
        <p:nvSpPr>
          <p:cNvPr id="3" name="文本框 2"/>
          <p:cNvSpPr txBox="1"/>
          <p:nvPr/>
        </p:nvSpPr>
        <p:spPr>
          <a:xfrm>
            <a:off x="438785" y="6221730"/>
            <a:ext cx="1102995" cy="247015"/>
          </a:xfrm>
          <a:prstGeom prst="rect">
            <a:avLst/>
          </a:prstGeom>
          <a:noFill/>
        </p:spPr>
        <p:txBody>
          <a:bodyPr wrap="square" rtlCol="0">
            <a:noAutofit/>
          </a:bodyPr>
          <a:p>
            <a:pPr algn="ctr"/>
            <a:r>
              <a:rPr lang="zh-CN" altLang="en-US" sz="1000" b="1">
                <a:solidFill>
                  <a:srgbClr val="2522B0"/>
                </a:solidFill>
              </a:rPr>
              <a:t>就业之家小程序</a:t>
            </a:r>
            <a:endParaRPr lang="zh-CN" altLang="en-US" sz="1000" b="1">
              <a:solidFill>
                <a:srgbClr val="2522B0"/>
              </a:solidFill>
            </a:endParaRPr>
          </a:p>
        </p:txBody>
      </p:sp>
      <p:sp>
        <p:nvSpPr>
          <p:cNvPr id="6" name="文本框 5"/>
          <p:cNvSpPr txBox="1"/>
          <p:nvPr/>
        </p:nvSpPr>
        <p:spPr>
          <a:xfrm>
            <a:off x="1550670" y="6221730"/>
            <a:ext cx="960120" cy="247015"/>
          </a:xfrm>
          <a:prstGeom prst="rect">
            <a:avLst/>
          </a:prstGeom>
          <a:noFill/>
        </p:spPr>
        <p:txBody>
          <a:bodyPr wrap="square" rtlCol="0">
            <a:noAutofit/>
          </a:bodyPr>
          <a:p>
            <a:pPr algn="ctr"/>
            <a:r>
              <a:rPr lang="zh-CN" altLang="en-US" sz="1000" b="1">
                <a:solidFill>
                  <a:srgbClr val="2522B0"/>
                </a:solidFill>
              </a:rPr>
              <a:t>微信公众号</a:t>
            </a:r>
            <a:endParaRPr lang="zh-CN" altLang="en-US" sz="1000" b="1">
              <a:solidFill>
                <a:srgbClr val="2522B0"/>
              </a:solidFill>
            </a:endParaRPr>
          </a:p>
        </p:txBody>
      </p:sp>
      <p:pic>
        <p:nvPicPr>
          <p:cNvPr id="2" name="图片 1"/>
          <p:cNvPicPr>
            <a:picLocks noChangeAspect="1"/>
          </p:cNvPicPr>
          <p:nvPr/>
        </p:nvPicPr>
        <p:blipFill>
          <a:blip r:embed="rId5"/>
          <a:srcRect l="15478" t="13258" r="15454" b="41006"/>
          <a:stretch>
            <a:fillRect/>
          </a:stretch>
        </p:blipFill>
        <p:spPr>
          <a:xfrm>
            <a:off x="2752725" y="5361940"/>
            <a:ext cx="833755" cy="826770"/>
          </a:xfrm>
          <a:prstGeom prst="rect">
            <a:avLst/>
          </a:prstGeom>
        </p:spPr>
      </p:pic>
      <p:sp>
        <p:nvSpPr>
          <p:cNvPr id="8" name="文本框 7"/>
          <p:cNvSpPr txBox="1"/>
          <p:nvPr/>
        </p:nvSpPr>
        <p:spPr>
          <a:xfrm>
            <a:off x="2726055" y="6246495"/>
            <a:ext cx="960120" cy="247015"/>
          </a:xfrm>
          <a:prstGeom prst="rect">
            <a:avLst/>
          </a:prstGeom>
          <a:noFill/>
        </p:spPr>
        <p:txBody>
          <a:bodyPr wrap="square" rtlCol="0">
            <a:noAutofit/>
          </a:bodyPr>
          <a:p>
            <a:pPr algn="ctr"/>
            <a:r>
              <a:rPr lang="zh-CN" altLang="en-US" sz="1000" b="1">
                <a:solidFill>
                  <a:srgbClr val="2522B0"/>
                </a:solidFill>
              </a:rPr>
              <a:t>抖音号</a:t>
            </a:r>
            <a:endParaRPr lang="zh-CN" altLang="en-US" sz="1000" b="1">
              <a:solidFill>
                <a:srgbClr val="2522B0"/>
              </a:solidFill>
            </a:endParaRPr>
          </a:p>
        </p:txBody>
      </p:sp>
      <p:sp>
        <p:nvSpPr>
          <p:cNvPr id="7" name="圆角矩形 6"/>
          <p:cNvSpPr/>
          <p:nvPr/>
        </p:nvSpPr>
        <p:spPr>
          <a:xfrm>
            <a:off x="101600" y="919480"/>
            <a:ext cx="8941435" cy="5798820"/>
          </a:xfrm>
          <a:prstGeom prst="roundRect">
            <a:avLst/>
          </a:prstGeom>
          <a:ln w="85725">
            <a:solidFill>
              <a:srgbClr val="2E2BA7"/>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10" name="矩形 9"/>
          <p:cNvSpPr/>
          <p:nvPr/>
        </p:nvSpPr>
        <p:spPr>
          <a:xfrm>
            <a:off x="102235" y="918845"/>
            <a:ext cx="8940800" cy="5799455"/>
          </a:xfrm>
          <a:prstGeom prst="rect">
            <a:avLst/>
          </a:prstGeom>
          <a:ln w="76200">
            <a:solidFill>
              <a:srgbClr val="2E2BA7"/>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cxnSp>
        <p:nvCxnSpPr>
          <p:cNvPr id="27" name="直接连接符 26"/>
          <p:cNvCxnSpPr/>
          <p:nvPr/>
        </p:nvCxnSpPr>
        <p:spPr>
          <a:xfrm>
            <a:off x="127000" y="5153660"/>
            <a:ext cx="8917940" cy="0"/>
          </a:xfrm>
          <a:prstGeom prst="line">
            <a:avLst/>
          </a:prstGeom>
          <a:ln w="85725">
            <a:solidFill>
              <a:srgbClr val="2E2BA7"/>
            </a:solidFill>
          </a:ln>
        </p:spPr>
        <p:style>
          <a:lnRef idx="2">
            <a:schemeClr val="accent1"/>
          </a:lnRef>
          <a:fillRef idx="0">
            <a:srgbClr val="FFFFFF"/>
          </a:fillRef>
          <a:effectRef idx="0">
            <a:srgbClr val="FFFFFF"/>
          </a:effectRef>
          <a:fontRef idx="minor">
            <a:schemeClr val="tx1"/>
          </a:fontRef>
        </p:style>
      </p:cxnSp>
      <p:sp>
        <p:nvSpPr>
          <p:cNvPr id="14" name="文本框 13"/>
          <p:cNvSpPr txBox="1"/>
          <p:nvPr/>
        </p:nvSpPr>
        <p:spPr>
          <a:xfrm>
            <a:off x="3849370" y="5382260"/>
            <a:ext cx="2818130" cy="460375"/>
          </a:xfrm>
          <a:prstGeom prst="rect">
            <a:avLst/>
          </a:prstGeom>
          <a:noFill/>
        </p:spPr>
        <p:txBody>
          <a:bodyPr wrap="square" rtlCol="0">
            <a:spAutoFit/>
          </a:bodyPr>
          <a:p>
            <a:pPr algn="ctr"/>
            <a:r>
              <a:rPr lang="zh-CN" altLang="en-US"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rPr>
              <a:t>去</a:t>
            </a:r>
            <a:r>
              <a:rPr lang="en-US" altLang="zh-CN"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rPr>
              <a:t>上班</a:t>
            </a:r>
            <a:r>
              <a:rPr lang="zh-CN" altLang="en-US"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rPr>
              <a:t>不如</a:t>
            </a:r>
            <a:r>
              <a:rPr lang="en-US" altLang="zh-CN"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rPr>
              <a:t>来上犹！</a:t>
            </a:r>
            <a:endParaRPr lang="en-US" altLang="zh-CN"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endParaRPr>
          </a:p>
        </p:txBody>
      </p:sp>
      <p:sp>
        <p:nvSpPr>
          <p:cNvPr id="16" name="任意多边形 15"/>
          <p:cNvSpPr/>
          <p:nvPr/>
        </p:nvSpPr>
        <p:spPr>
          <a:xfrm>
            <a:off x="125730" y="947420"/>
            <a:ext cx="550545" cy="561975"/>
          </a:xfrm>
          <a:custGeom>
            <a:avLst/>
            <a:gdLst>
              <a:gd name="connisteX0" fmla="*/ 9525 w 550545"/>
              <a:gd name="connsiteY0" fmla="*/ 561975 h 561975"/>
              <a:gd name="connisteX1" fmla="*/ 550545 w 550545"/>
              <a:gd name="connsiteY1" fmla="*/ 6985 h 561975"/>
              <a:gd name="connisteX2" fmla="*/ 0 w 550545"/>
              <a:gd name="connsiteY2" fmla="*/ 0 h 561975"/>
              <a:gd name="connisteX3" fmla="*/ 9525 w 550545"/>
              <a:gd name="connsiteY3" fmla="*/ 561975 h 561975"/>
            </a:gdLst>
            <a:ahLst/>
            <a:cxnLst>
              <a:cxn ang="0">
                <a:pos x="connisteX0" y="connsiteY0"/>
              </a:cxn>
              <a:cxn ang="0">
                <a:pos x="connisteX1" y="connsiteY1"/>
              </a:cxn>
              <a:cxn ang="0">
                <a:pos x="connisteX2" y="connsiteY2"/>
              </a:cxn>
              <a:cxn ang="0">
                <a:pos x="connisteX3" y="connsiteY3"/>
              </a:cxn>
            </a:cxnLst>
            <a:rect l="l" t="t" r="r" b="b"/>
            <a:pathLst>
              <a:path w="550545" h="561975">
                <a:moveTo>
                  <a:pt x="9525" y="561975"/>
                </a:moveTo>
                <a:lnTo>
                  <a:pt x="550545" y="6985"/>
                </a:lnTo>
                <a:lnTo>
                  <a:pt x="0" y="0"/>
                </a:lnTo>
                <a:lnTo>
                  <a:pt x="9525" y="561975"/>
                </a:lnTo>
                <a:close/>
              </a:path>
            </a:pathLst>
          </a:custGeom>
          <a:solidFill>
            <a:srgbClr val="2E2BA7"/>
          </a:solidFill>
          <a:ln>
            <a:solidFill>
              <a:srgbClr val="2E2BA7"/>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任意多边形 17"/>
          <p:cNvSpPr/>
          <p:nvPr/>
        </p:nvSpPr>
        <p:spPr>
          <a:xfrm rot="16200000">
            <a:off x="142240" y="6154420"/>
            <a:ext cx="550545" cy="561975"/>
          </a:xfrm>
          <a:custGeom>
            <a:avLst/>
            <a:gdLst>
              <a:gd name="connisteX0" fmla="*/ 9525 w 550545"/>
              <a:gd name="connsiteY0" fmla="*/ 561975 h 561975"/>
              <a:gd name="connisteX1" fmla="*/ 550545 w 550545"/>
              <a:gd name="connsiteY1" fmla="*/ 6985 h 561975"/>
              <a:gd name="connisteX2" fmla="*/ 0 w 550545"/>
              <a:gd name="connsiteY2" fmla="*/ 0 h 561975"/>
              <a:gd name="connisteX3" fmla="*/ 9525 w 550545"/>
              <a:gd name="connsiteY3" fmla="*/ 561975 h 561975"/>
            </a:gdLst>
            <a:ahLst/>
            <a:cxnLst>
              <a:cxn ang="0">
                <a:pos x="connisteX0" y="connsiteY0"/>
              </a:cxn>
              <a:cxn ang="0">
                <a:pos x="connisteX1" y="connsiteY1"/>
              </a:cxn>
              <a:cxn ang="0">
                <a:pos x="connisteX2" y="connsiteY2"/>
              </a:cxn>
              <a:cxn ang="0">
                <a:pos x="connisteX3" y="connsiteY3"/>
              </a:cxn>
            </a:cxnLst>
            <a:rect l="l" t="t" r="r" b="b"/>
            <a:pathLst>
              <a:path w="550545" h="561975">
                <a:moveTo>
                  <a:pt x="9525" y="561975"/>
                </a:moveTo>
                <a:lnTo>
                  <a:pt x="550545" y="6985"/>
                </a:lnTo>
                <a:lnTo>
                  <a:pt x="0" y="0"/>
                </a:lnTo>
                <a:lnTo>
                  <a:pt x="9525" y="561975"/>
                </a:lnTo>
                <a:close/>
              </a:path>
            </a:pathLst>
          </a:custGeom>
          <a:solidFill>
            <a:srgbClr val="2E2BA7"/>
          </a:solidFill>
          <a:ln>
            <a:solidFill>
              <a:srgbClr val="2E2BA7"/>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2" name="任意多边形 21"/>
          <p:cNvSpPr/>
          <p:nvPr/>
        </p:nvSpPr>
        <p:spPr>
          <a:xfrm rot="5400000">
            <a:off x="8456295" y="931545"/>
            <a:ext cx="550545" cy="561975"/>
          </a:xfrm>
          <a:custGeom>
            <a:avLst/>
            <a:gdLst>
              <a:gd name="connisteX0" fmla="*/ 9525 w 550545"/>
              <a:gd name="connsiteY0" fmla="*/ 561975 h 561975"/>
              <a:gd name="connisteX1" fmla="*/ 550545 w 550545"/>
              <a:gd name="connsiteY1" fmla="*/ 6985 h 561975"/>
              <a:gd name="connisteX2" fmla="*/ 0 w 550545"/>
              <a:gd name="connsiteY2" fmla="*/ 0 h 561975"/>
              <a:gd name="connisteX3" fmla="*/ 9525 w 550545"/>
              <a:gd name="connsiteY3" fmla="*/ 561975 h 561975"/>
            </a:gdLst>
            <a:ahLst/>
            <a:cxnLst>
              <a:cxn ang="0">
                <a:pos x="connisteX0" y="connsiteY0"/>
              </a:cxn>
              <a:cxn ang="0">
                <a:pos x="connisteX1" y="connsiteY1"/>
              </a:cxn>
              <a:cxn ang="0">
                <a:pos x="connisteX2" y="connsiteY2"/>
              </a:cxn>
              <a:cxn ang="0">
                <a:pos x="connisteX3" y="connsiteY3"/>
              </a:cxn>
            </a:cxnLst>
            <a:rect l="l" t="t" r="r" b="b"/>
            <a:pathLst>
              <a:path w="550545" h="561975">
                <a:moveTo>
                  <a:pt x="9525" y="561975"/>
                </a:moveTo>
                <a:lnTo>
                  <a:pt x="550545" y="6985"/>
                </a:lnTo>
                <a:lnTo>
                  <a:pt x="0" y="0"/>
                </a:lnTo>
                <a:lnTo>
                  <a:pt x="9525" y="561975"/>
                </a:lnTo>
                <a:close/>
              </a:path>
            </a:pathLst>
          </a:custGeom>
          <a:solidFill>
            <a:srgbClr val="2E2BA7"/>
          </a:solidFill>
          <a:ln>
            <a:solidFill>
              <a:srgbClr val="2E2BA7"/>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3" name="任意多边形 22"/>
          <p:cNvSpPr/>
          <p:nvPr/>
        </p:nvSpPr>
        <p:spPr>
          <a:xfrm rot="10800000">
            <a:off x="8453755" y="6151245"/>
            <a:ext cx="550545" cy="561975"/>
          </a:xfrm>
          <a:custGeom>
            <a:avLst/>
            <a:gdLst>
              <a:gd name="connisteX0" fmla="*/ 9525 w 550545"/>
              <a:gd name="connsiteY0" fmla="*/ 561975 h 561975"/>
              <a:gd name="connisteX1" fmla="*/ 550545 w 550545"/>
              <a:gd name="connsiteY1" fmla="*/ 6985 h 561975"/>
              <a:gd name="connisteX2" fmla="*/ 0 w 550545"/>
              <a:gd name="connsiteY2" fmla="*/ 0 h 561975"/>
              <a:gd name="connisteX3" fmla="*/ 9525 w 550545"/>
              <a:gd name="connsiteY3" fmla="*/ 561975 h 561975"/>
            </a:gdLst>
            <a:ahLst/>
            <a:cxnLst>
              <a:cxn ang="0">
                <a:pos x="connisteX0" y="connsiteY0"/>
              </a:cxn>
              <a:cxn ang="0">
                <a:pos x="connisteX1" y="connsiteY1"/>
              </a:cxn>
              <a:cxn ang="0">
                <a:pos x="connisteX2" y="connsiteY2"/>
              </a:cxn>
              <a:cxn ang="0">
                <a:pos x="connisteX3" y="connsiteY3"/>
              </a:cxn>
            </a:cxnLst>
            <a:rect l="l" t="t" r="r" b="b"/>
            <a:pathLst>
              <a:path w="550545" h="561975">
                <a:moveTo>
                  <a:pt x="9525" y="561975"/>
                </a:moveTo>
                <a:lnTo>
                  <a:pt x="550545" y="6985"/>
                </a:lnTo>
                <a:lnTo>
                  <a:pt x="0" y="0"/>
                </a:lnTo>
                <a:lnTo>
                  <a:pt x="9525" y="561975"/>
                </a:lnTo>
                <a:close/>
              </a:path>
            </a:pathLst>
          </a:custGeom>
          <a:solidFill>
            <a:srgbClr val="2E2BA7"/>
          </a:solidFill>
          <a:ln>
            <a:solidFill>
              <a:srgbClr val="2E2BA7"/>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5" name="文本框 14"/>
          <p:cNvSpPr txBox="1"/>
          <p:nvPr/>
        </p:nvSpPr>
        <p:spPr>
          <a:xfrm>
            <a:off x="225425" y="1105535"/>
            <a:ext cx="8609330" cy="3726815"/>
          </a:xfrm>
          <a:prstGeom prst="rect">
            <a:avLst/>
          </a:prstGeom>
          <a:noFill/>
        </p:spPr>
        <p:txBody>
          <a:bodyPr wrap="square" rtlCol="0">
            <a:noAutofit/>
          </a:bodyPr>
          <a:p>
            <a:pPr indent="254000" algn="ctr" fontAlgn="auto">
              <a:lnSpc>
                <a:spcPts val="1500"/>
              </a:lnSpc>
              <a:extLst>
                <a:ext uri="{35155182-B16C-46BC-9424-99874614C6A1}">
                  <wpsdc:indentchars xmlns:wpsdc="http://www.wps.cn/officeDocument/2017/drawingmlCustomData" val="200" checksum="3013784323"/>
                </a:ext>
              </a:extLst>
            </a:pPr>
            <a:r>
              <a:rPr lang="zh-CN" altLang="en-US" sz="1000">
                <a:latin typeface="方正小标宋简体" panose="03000509000000000000" charset="-122"/>
                <a:ea typeface="方正小标宋简体" panose="03000509000000000000" charset="-122"/>
                <a:cs typeface="方正小标宋简体" panose="03000509000000000000" charset="-122"/>
              </a:rPr>
              <a:t>江西尤美科技有限公司</a:t>
            </a:r>
            <a:endParaRPr lang="zh-CN" altLang="en-US" sz="1000">
              <a:latin typeface="方正小标宋简体" panose="03000509000000000000" charset="-122"/>
              <a:ea typeface="方正小标宋简体" panose="03000509000000000000" charset="-122"/>
              <a:cs typeface="方正小标宋简体" panose="03000509000000000000" charset="-122"/>
            </a:endParaRPr>
          </a:p>
          <a:p>
            <a:pPr indent="254000" algn="just" fontAlgn="auto">
              <a:lnSpc>
                <a:spcPts val="1500"/>
              </a:lnSpc>
              <a:extLst>
                <a:ext uri="{35155182-B16C-46BC-9424-99874614C6A1}">
                  <wpsdc:indentchars xmlns:wpsdc="http://www.wps.cn/officeDocument/2017/drawingmlCustomData" val="200" checksum="3013784323"/>
                </a:ext>
              </a:extLst>
            </a:pPr>
            <a:r>
              <a:rPr lang="zh-CN" altLang="en-US" sz="1000">
                <a:latin typeface="方正小标宋简体" panose="03000509000000000000" charset="-122"/>
                <a:ea typeface="方正小标宋简体" panose="03000509000000000000" charset="-122"/>
                <a:cs typeface="方正小标宋简体" panose="03000509000000000000" charset="-122"/>
              </a:rPr>
              <a:t>江西尤美科技有限公司主要业务有各种精密通讯零件以及电器等产品的制造加工，公司出粮准时，现因发展需求诚招以下岗位：</a:t>
            </a:r>
            <a:endParaRPr lang="zh-CN" altLang="en-US" sz="1000">
              <a:latin typeface="方正小标宋简体" panose="03000509000000000000" charset="-122"/>
              <a:ea typeface="方正小标宋简体" panose="03000509000000000000" charset="-122"/>
              <a:cs typeface="方正小标宋简体" panose="03000509000000000000" charset="-122"/>
            </a:endParaRPr>
          </a:p>
          <a:p>
            <a:pPr indent="254000" algn="just" fontAlgn="auto">
              <a:lnSpc>
                <a:spcPts val="1500"/>
              </a:lnSpc>
              <a:extLst>
                <a:ext uri="{35155182-B16C-46BC-9424-99874614C6A1}">
                  <wpsdc:indentchars xmlns:wpsdc="http://www.wps.cn/officeDocument/2017/drawingmlCustomData" val="200" checksum="3013784323"/>
                </a:ext>
              </a:extLst>
            </a:pPr>
            <a:r>
              <a:rPr lang="zh-CN" altLang="en-US" sz="1000">
                <a:latin typeface="方正小标宋简体" panose="03000509000000000000" charset="-122"/>
                <a:ea typeface="方正小标宋简体" panose="03000509000000000000" charset="-122"/>
                <a:cs typeface="方正小标宋简体" panose="03000509000000000000" charset="-122"/>
              </a:rPr>
              <a:t>一、</a:t>
            </a:r>
            <a:r>
              <a:rPr lang="en-US" altLang="zh-CN" sz="1000">
                <a:latin typeface="方正小标宋简体" panose="03000509000000000000" charset="-122"/>
                <a:ea typeface="方正小标宋简体" panose="03000509000000000000" charset="-122"/>
                <a:cs typeface="方正小标宋简体" panose="03000509000000000000" charset="-122"/>
              </a:rPr>
              <a:t>IPQC </a:t>
            </a:r>
            <a:r>
              <a:rPr lang="zh-CN" altLang="en-US" sz="1000">
                <a:latin typeface="方正小标宋简体" panose="03000509000000000000" charset="-122"/>
                <a:ea typeface="方正小标宋简体" panose="03000509000000000000" charset="-122"/>
                <a:cs typeface="方正小标宋简体" panose="03000509000000000000" charset="-122"/>
              </a:rPr>
              <a:t>若干名：综合月薪：</a:t>
            </a:r>
            <a:r>
              <a:rPr lang="en-US" altLang="zh-CN" sz="1000">
                <a:latin typeface="方正小标宋简体" panose="03000509000000000000" charset="-122"/>
                <a:ea typeface="方正小标宋简体" panose="03000509000000000000" charset="-122"/>
                <a:cs typeface="方正小标宋简体" panose="03000509000000000000" charset="-122"/>
              </a:rPr>
              <a:t>4500-6000</a:t>
            </a:r>
            <a:r>
              <a:rPr lang="zh-CN" altLang="en-US" sz="1000">
                <a:latin typeface="方正小标宋简体" panose="03000509000000000000" charset="-122"/>
                <a:ea typeface="方正小标宋简体" panose="03000509000000000000" charset="-122"/>
                <a:cs typeface="方正小标宋简体" panose="03000509000000000000" charset="-122"/>
              </a:rPr>
              <a:t>元</a:t>
            </a:r>
            <a:r>
              <a:rPr lang="en-US" altLang="zh-CN" sz="1000">
                <a:latin typeface="方正小标宋简体" panose="03000509000000000000" charset="-122"/>
                <a:ea typeface="方正小标宋简体" panose="03000509000000000000" charset="-122"/>
                <a:cs typeface="方正小标宋简体" panose="03000509000000000000" charset="-122"/>
              </a:rPr>
              <a:t>  </a:t>
            </a:r>
            <a:r>
              <a:rPr lang="zh-CN" altLang="en-US" sz="1000">
                <a:latin typeface="方正小标宋简体" panose="03000509000000000000" charset="-122"/>
                <a:ea typeface="方正小标宋简体" panose="03000509000000000000" charset="-122"/>
                <a:cs typeface="方正小标宋简体" panose="03000509000000000000" charset="-122"/>
              </a:rPr>
              <a:t>年龄：</a:t>
            </a:r>
            <a:r>
              <a:rPr lang="en-US" altLang="zh-CN" sz="1000">
                <a:latin typeface="方正小标宋简体" panose="03000509000000000000" charset="-122"/>
                <a:ea typeface="方正小标宋简体" panose="03000509000000000000" charset="-122"/>
                <a:cs typeface="方正小标宋简体" panose="03000509000000000000" charset="-122"/>
              </a:rPr>
              <a:t>20</a:t>
            </a:r>
            <a:r>
              <a:rPr lang="zh-CN" altLang="en-US" sz="1000">
                <a:latin typeface="方正小标宋简体" panose="03000509000000000000" charset="-122"/>
                <a:ea typeface="方正小标宋简体" panose="03000509000000000000" charset="-122"/>
                <a:cs typeface="方正小标宋简体" panose="03000509000000000000" charset="-122"/>
              </a:rPr>
              <a:t>岁</a:t>
            </a:r>
            <a:r>
              <a:rPr lang="en-US" altLang="zh-CN" sz="1000">
                <a:latin typeface="方正小标宋简体" panose="03000509000000000000" charset="-122"/>
                <a:ea typeface="方正小标宋简体" panose="03000509000000000000" charset="-122"/>
                <a:cs typeface="方正小标宋简体" panose="03000509000000000000" charset="-122"/>
              </a:rPr>
              <a:t>-40</a:t>
            </a:r>
            <a:r>
              <a:rPr lang="zh-CN" altLang="en-US" sz="1000">
                <a:latin typeface="方正小标宋简体" panose="03000509000000000000" charset="-122"/>
                <a:ea typeface="方正小标宋简体" panose="03000509000000000000" charset="-122"/>
                <a:cs typeface="方正小标宋简体" panose="03000509000000000000" charset="-122"/>
              </a:rPr>
              <a:t>岁</a:t>
            </a:r>
            <a:r>
              <a:rPr lang="en-US" altLang="zh-CN" sz="1000">
                <a:latin typeface="方正小标宋简体" panose="03000509000000000000" charset="-122"/>
                <a:ea typeface="方正小标宋简体" panose="03000509000000000000" charset="-122"/>
                <a:cs typeface="方正小标宋简体" panose="03000509000000000000" charset="-122"/>
              </a:rPr>
              <a:t> </a:t>
            </a:r>
            <a:r>
              <a:rPr lang="zh-CN" altLang="en-US" sz="1000">
                <a:latin typeface="方正小标宋简体" panose="03000509000000000000" charset="-122"/>
                <a:ea typeface="方正小标宋简体" panose="03000509000000000000" charset="-122"/>
                <a:cs typeface="方正小标宋简体" panose="03000509000000000000" charset="-122"/>
              </a:rPr>
              <a:t>多名</a:t>
            </a:r>
            <a:endParaRPr lang="zh-CN" altLang="en-US" sz="1000">
              <a:latin typeface="方正小标宋简体" panose="03000509000000000000" charset="-122"/>
              <a:ea typeface="方正小标宋简体" panose="03000509000000000000" charset="-122"/>
              <a:cs typeface="方正小标宋简体" panose="03000509000000000000" charset="-122"/>
            </a:endParaRPr>
          </a:p>
          <a:p>
            <a:pPr indent="254000" algn="just" fontAlgn="auto">
              <a:lnSpc>
                <a:spcPts val="1500"/>
              </a:lnSpc>
              <a:extLst>
                <a:ext uri="{35155182-B16C-46BC-9424-99874614C6A1}">
                  <wpsdc:indentchars xmlns:wpsdc="http://www.wps.cn/officeDocument/2017/drawingmlCustomData" val="200" checksum="3013784323"/>
                </a:ext>
              </a:extLst>
            </a:pPr>
            <a:r>
              <a:rPr lang="zh-CN" altLang="en-US" sz="1000">
                <a:latin typeface="方正小标宋简体" panose="03000509000000000000" charset="-122"/>
                <a:ea typeface="方正小标宋简体" panose="03000509000000000000" charset="-122"/>
                <a:cs typeface="方正小标宋简体" panose="03000509000000000000" charset="-122"/>
              </a:rPr>
              <a:t>基本要求：</a:t>
            </a:r>
            <a:r>
              <a:rPr lang="en-US" altLang="zh-CN" sz="1000">
                <a:latin typeface="方正小标宋简体" panose="03000509000000000000" charset="-122"/>
                <a:ea typeface="方正小标宋简体" panose="03000509000000000000" charset="-122"/>
                <a:cs typeface="方正小标宋简体" panose="03000509000000000000" charset="-122"/>
              </a:rPr>
              <a:t>1.</a:t>
            </a:r>
            <a:r>
              <a:rPr lang="zh-CN" altLang="en-US" sz="1000">
                <a:latin typeface="方正小标宋简体" panose="03000509000000000000" charset="-122"/>
                <a:ea typeface="方正小标宋简体" panose="03000509000000000000" charset="-122"/>
                <a:cs typeface="方正小标宋简体" panose="03000509000000000000" charset="-122"/>
              </a:rPr>
              <a:t>能熟练使用</a:t>
            </a:r>
            <a:r>
              <a:rPr lang="en-US" altLang="zh-CN" sz="1000">
                <a:latin typeface="方正小标宋简体" panose="03000509000000000000" charset="-122"/>
                <a:ea typeface="方正小标宋简体" panose="03000509000000000000" charset="-122"/>
                <a:cs typeface="方正小标宋简体" panose="03000509000000000000" charset="-122"/>
              </a:rPr>
              <a:t>2</a:t>
            </a:r>
            <a:r>
              <a:rPr lang="zh-CN" altLang="en-US" sz="1000">
                <a:latin typeface="方正小标宋简体" panose="03000509000000000000" charset="-122"/>
                <a:ea typeface="方正小标宋简体" panose="03000509000000000000" charset="-122"/>
                <a:cs typeface="方正小标宋简体" panose="03000509000000000000" charset="-122"/>
              </a:rPr>
              <a:t>次元</a:t>
            </a:r>
            <a:r>
              <a:rPr lang="en-US" altLang="zh-CN" sz="1000">
                <a:latin typeface="方正小标宋简体" panose="03000509000000000000" charset="-122"/>
                <a:ea typeface="方正小标宋简体" panose="03000509000000000000" charset="-122"/>
                <a:cs typeface="方正小标宋简体" panose="03000509000000000000" charset="-122"/>
              </a:rPr>
              <a:t>/</a:t>
            </a:r>
            <a:r>
              <a:rPr lang="zh-CN" altLang="en-US" sz="1000">
                <a:latin typeface="方正小标宋简体" panose="03000509000000000000" charset="-122"/>
                <a:ea typeface="方正小标宋简体" panose="03000509000000000000" charset="-122"/>
                <a:cs typeface="方正小标宋简体" panose="03000509000000000000" charset="-122"/>
              </a:rPr>
              <a:t>卡尺</a:t>
            </a:r>
            <a:r>
              <a:rPr lang="en-US" altLang="zh-CN" sz="1000">
                <a:latin typeface="方正小标宋简体" panose="03000509000000000000" charset="-122"/>
                <a:ea typeface="方正小标宋简体" panose="03000509000000000000" charset="-122"/>
                <a:cs typeface="方正小标宋简体" panose="03000509000000000000" charset="-122"/>
              </a:rPr>
              <a:t>/</a:t>
            </a:r>
            <a:r>
              <a:rPr lang="zh-CN" altLang="en-US" sz="1000">
                <a:latin typeface="方正小标宋简体" panose="03000509000000000000" charset="-122"/>
                <a:ea typeface="方正小标宋简体" panose="03000509000000000000" charset="-122"/>
                <a:cs typeface="方正小标宋简体" panose="03000509000000000000" charset="-122"/>
              </a:rPr>
              <a:t>千分尺等常规测量工具；</a:t>
            </a:r>
            <a:r>
              <a:rPr lang="en-US" altLang="zh-CN" sz="1000">
                <a:latin typeface="方正小标宋简体" panose="03000509000000000000" charset="-122"/>
                <a:ea typeface="方正小标宋简体" panose="03000509000000000000" charset="-122"/>
                <a:cs typeface="方正小标宋简体" panose="03000509000000000000" charset="-122"/>
              </a:rPr>
              <a:t>2.</a:t>
            </a:r>
            <a:r>
              <a:rPr lang="zh-CN" altLang="en-US" sz="1000">
                <a:latin typeface="方正小标宋简体" panose="03000509000000000000" charset="-122"/>
                <a:ea typeface="方正小标宋简体" panose="03000509000000000000" charset="-122"/>
                <a:cs typeface="方正小标宋简体" panose="03000509000000000000" charset="-122"/>
              </a:rPr>
              <a:t>有五金加工</a:t>
            </a:r>
            <a:r>
              <a:rPr lang="en-US" altLang="zh-CN" sz="1000">
                <a:latin typeface="方正小标宋简体" panose="03000509000000000000" charset="-122"/>
                <a:ea typeface="方正小标宋简体" panose="03000509000000000000" charset="-122"/>
                <a:cs typeface="方正小标宋简体" panose="03000509000000000000" charset="-122"/>
              </a:rPr>
              <a:t>/</a:t>
            </a:r>
            <a:r>
              <a:rPr lang="zh-CN" altLang="en-US" sz="1000">
                <a:latin typeface="方正小标宋简体" panose="03000509000000000000" charset="-122"/>
                <a:ea typeface="方正小标宋简体" panose="03000509000000000000" charset="-122"/>
                <a:cs typeface="方正小标宋简体" panose="03000509000000000000" charset="-122"/>
              </a:rPr>
              <a:t>表面处理经验佳；</a:t>
            </a:r>
            <a:r>
              <a:rPr lang="en-US" altLang="zh-CN" sz="1000">
                <a:latin typeface="方正小标宋简体" panose="03000509000000000000" charset="-122"/>
                <a:ea typeface="方正小标宋简体" panose="03000509000000000000" charset="-122"/>
                <a:cs typeface="方正小标宋简体" panose="03000509000000000000" charset="-122"/>
              </a:rPr>
              <a:t>3.</a:t>
            </a:r>
            <a:r>
              <a:rPr lang="zh-CN" altLang="en-US" sz="1000">
                <a:latin typeface="方正小标宋简体" panose="03000509000000000000" charset="-122"/>
                <a:ea typeface="方正小标宋简体" panose="03000509000000000000" charset="-122"/>
                <a:cs typeface="方正小标宋简体" panose="03000509000000000000" charset="-122"/>
              </a:rPr>
              <a:t>沟通能力强，遵守公司各项规章制度；</a:t>
            </a:r>
            <a:r>
              <a:rPr lang="en-US" altLang="zh-CN" sz="1000">
                <a:latin typeface="方正小标宋简体" panose="03000509000000000000" charset="-122"/>
                <a:ea typeface="方正小标宋简体" panose="03000509000000000000" charset="-122"/>
                <a:cs typeface="方正小标宋简体" panose="03000509000000000000" charset="-122"/>
              </a:rPr>
              <a:t>4.</a:t>
            </a:r>
            <a:r>
              <a:rPr lang="zh-CN" altLang="en-US" sz="1000">
                <a:latin typeface="方正小标宋简体" panose="03000509000000000000" charset="-122"/>
                <a:ea typeface="方正小标宋简体" panose="03000509000000000000" charset="-122"/>
                <a:cs typeface="方正小标宋简体" panose="03000509000000000000" charset="-122"/>
              </a:rPr>
              <a:t>动手能力强，有一定的亲和力；</a:t>
            </a:r>
            <a:r>
              <a:rPr lang="en-US" altLang="zh-CN" sz="1000">
                <a:latin typeface="方正小标宋简体" panose="03000509000000000000" charset="-122"/>
                <a:ea typeface="方正小标宋简体" panose="03000509000000000000" charset="-122"/>
                <a:cs typeface="方正小标宋简体" panose="03000509000000000000" charset="-122"/>
              </a:rPr>
              <a:t>5.</a:t>
            </a:r>
            <a:r>
              <a:rPr lang="zh-CN" altLang="en-US" sz="1000">
                <a:latin typeface="方正小标宋简体" panose="03000509000000000000" charset="-122"/>
                <a:ea typeface="方正小标宋简体" panose="03000509000000000000" charset="-122"/>
                <a:cs typeface="方正小标宋简体" panose="03000509000000000000" charset="-122"/>
              </a:rPr>
              <a:t>有相关工作经验优先；</a:t>
            </a:r>
            <a:r>
              <a:rPr lang="en-US" altLang="zh-CN" sz="1000">
                <a:latin typeface="方正小标宋简体" panose="03000509000000000000" charset="-122"/>
                <a:ea typeface="方正小标宋简体" panose="03000509000000000000" charset="-122"/>
                <a:cs typeface="方正小标宋简体" panose="03000509000000000000" charset="-122"/>
              </a:rPr>
              <a:t>6.</a:t>
            </a:r>
            <a:r>
              <a:rPr lang="zh-CN" altLang="en-US" sz="1000">
                <a:latin typeface="方正小标宋简体" panose="03000509000000000000" charset="-122"/>
                <a:ea typeface="方正小标宋简体" panose="03000509000000000000" charset="-122"/>
                <a:cs typeface="方正小标宋简体" panose="03000509000000000000" charset="-122"/>
              </a:rPr>
              <a:t>视力好，肯吃苦，勤快，做事认真，服从上级领导的安排。</a:t>
            </a:r>
            <a:endParaRPr lang="zh-CN" altLang="en-US" sz="1000">
              <a:latin typeface="方正小标宋简体" panose="03000509000000000000" charset="-122"/>
              <a:ea typeface="方正小标宋简体" panose="03000509000000000000" charset="-122"/>
              <a:cs typeface="方正小标宋简体" panose="03000509000000000000" charset="-122"/>
            </a:endParaRPr>
          </a:p>
          <a:p>
            <a:pPr indent="254000" algn="just" fontAlgn="auto">
              <a:lnSpc>
                <a:spcPts val="1500"/>
              </a:lnSpc>
              <a:extLst>
                <a:ext uri="{35155182-B16C-46BC-9424-99874614C6A1}">
                  <wpsdc:indentchars xmlns:wpsdc="http://www.wps.cn/officeDocument/2017/drawingmlCustomData" val="200" checksum="3013784323"/>
                </a:ext>
              </a:extLst>
            </a:pPr>
            <a:r>
              <a:rPr lang="zh-CN" altLang="en-US" sz="1000">
                <a:latin typeface="方正小标宋简体" panose="03000509000000000000" charset="-122"/>
                <a:ea typeface="方正小标宋简体" panose="03000509000000000000" charset="-122"/>
                <a:cs typeface="方正小标宋简体" panose="03000509000000000000" charset="-122"/>
              </a:rPr>
              <a:t>二、跟单船务</a:t>
            </a:r>
            <a:r>
              <a:rPr lang="en-US" altLang="zh-CN" sz="1000">
                <a:latin typeface="方正小标宋简体" panose="03000509000000000000" charset="-122"/>
                <a:ea typeface="方正小标宋简体" panose="03000509000000000000" charset="-122"/>
                <a:cs typeface="方正小标宋简体" panose="03000509000000000000" charset="-122"/>
              </a:rPr>
              <a:t> </a:t>
            </a:r>
            <a:r>
              <a:rPr lang="zh-CN" altLang="en-US" sz="1000">
                <a:latin typeface="方正小标宋简体" panose="03000509000000000000" charset="-122"/>
                <a:ea typeface="方正小标宋简体" panose="03000509000000000000" charset="-122"/>
                <a:cs typeface="方正小标宋简体" panose="03000509000000000000" charset="-122"/>
              </a:rPr>
              <a:t>若干名：综合月薪：</a:t>
            </a:r>
            <a:r>
              <a:rPr lang="en-US" altLang="zh-CN" sz="1000">
                <a:latin typeface="方正小标宋简体" panose="03000509000000000000" charset="-122"/>
                <a:ea typeface="方正小标宋简体" panose="03000509000000000000" charset="-122"/>
                <a:cs typeface="方正小标宋简体" panose="03000509000000000000" charset="-122"/>
              </a:rPr>
              <a:t>3500-6000</a:t>
            </a:r>
            <a:r>
              <a:rPr lang="zh-CN" altLang="en-US" sz="1000">
                <a:latin typeface="方正小标宋简体" panose="03000509000000000000" charset="-122"/>
                <a:ea typeface="方正小标宋简体" panose="03000509000000000000" charset="-122"/>
                <a:cs typeface="方正小标宋简体" panose="03000509000000000000" charset="-122"/>
              </a:rPr>
              <a:t>元</a:t>
            </a:r>
            <a:r>
              <a:rPr lang="en-US" altLang="zh-CN" sz="1000">
                <a:latin typeface="方正小标宋简体" panose="03000509000000000000" charset="-122"/>
                <a:ea typeface="方正小标宋简体" panose="03000509000000000000" charset="-122"/>
                <a:cs typeface="方正小标宋简体" panose="03000509000000000000" charset="-122"/>
              </a:rPr>
              <a:t>   </a:t>
            </a:r>
            <a:r>
              <a:rPr lang="zh-CN" altLang="en-US" sz="1000">
                <a:latin typeface="方正小标宋简体" panose="03000509000000000000" charset="-122"/>
                <a:ea typeface="方正小标宋简体" panose="03000509000000000000" charset="-122"/>
                <a:cs typeface="方正小标宋简体" panose="03000509000000000000" charset="-122"/>
              </a:rPr>
              <a:t>多名</a:t>
            </a:r>
            <a:endParaRPr lang="zh-CN" altLang="en-US" sz="1000">
              <a:latin typeface="方正小标宋简体" panose="03000509000000000000" charset="-122"/>
              <a:ea typeface="方正小标宋简体" panose="03000509000000000000" charset="-122"/>
              <a:cs typeface="方正小标宋简体" panose="03000509000000000000" charset="-122"/>
            </a:endParaRPr>
          </a:p>
          <a:p>
            <a:pPr indent="254000" algn="just" fontAlgn="auto">
              <a:lnSpc>
                <a:spcPts val="1500"/>
              </a:lnSpc>
              <a:extLst>
                <a:ext uri="{35155182-B16C-46BC-9424-99874614C6A1}">
                  <wpsdc:indentchars xmlns:wpsdc="http://www.wps.cn/officeDocument/2017/drawingmlCustomData" val="200" checksum="3013784323"/>
                </a:ext>
              </a:extLst>
            </a:pPr>
            <a:r>
              <a:rPr lang="zh-CN" altLang="en-US" sz="1000">
                <a:latin typeface="方正小标宋简体" panose="03000509000000000000" charset="-122"/>
                <a:ea typeface="方正小标宋简体" panose="03000509000000000000" charset="-122"/>
                <a:cs typeface="方正小标宋简体" panose="03000509000000000000" charset="-122"/>
              </a:rPr>
              <a:t>基本要求：</a:t>
            </a:r>
            <a:r>
              <a:rPr lang="en-US" altLang="zh-CN" sz="1000">
                <a:latin typeface="方正小标宋简体" panose="03000509000000000000" charset="-122"/>
                <a:ea typeface="方正小标宋简体" panose="03000509000000000000" charset="-122"/>
                <a:cs typeface="方正小标宋简体" panose="03000509000000000000" charset="-122"/>
              </a:rPr>
              <a:t>1.</a:t>
            </a:r>
            <a:r>
              <a:rPr lang="zh-CN" altLang="en-US" sz="1000">
                <a:latin typeface="方正小标宋简体" panose="03000509000000000000" charset="-122"/>
                <a:ea typeface="方正小标宋简体" panose="03000509000000000000" charset="-122"/>
                <a:cs typeface="方正小标宋简体" panose="03000509000000000000" charset="-122"/>
              </a:rPr>
              <a:t>大专以上学历</a:t>
            </a:r>
            <a:r>
              <a:rPr lang="en-US" altLang="zh-CN" sz="1000">
                <a:latin typeface="方正小标宋简体" panose="03000509000000000000" charset="-122"/>
                <a:ea typeface="方正小标宋简体" panose="03000509000000000000" charset="-122"/>
                <a:cs typeface="方正小标宋简体" panose="03000509000000000000" charset="-122"/>
              </a:rPr>
              <a:t> </a:t>
            </a:r>
            <a:r>
              <a:rPr lang="zh-CN" altLang="en-US" sz="1000">
                <a:latin typeface="方正小标宋简体" panose="03000509000000000000" charset="-122"/>
                <a:ea typeface="方正小标宋简体" panose="03000509000000000000" charset="-122"/>
                <a:cs typeface="方正小标宋简体" panose="03000509000000000000" charset="-122"/>
              </a:rPr>
              <a:t>跟单一年以上经验，具有五金或者塑料相关行业经验优先。</a:t>
            </a:r>
            <a:r>
              <a:rPr lang="en-US" altLang="zh-CN" sz="1000">
                <a:latin typeface="方正小标宋简体" panose="03000509000000000000" charset="-122"/>
                <a:ea typeface="方正小标宋简体" panose="03000509000000000000" charset="-122"/>
                <a:cs typeface="方正小标宋简体" panose="03000509000000000000" charset="-122"/>
              </a:rPr>
              <a:t>2.</a:t>
            </a:r>
            <a:r>
              <a:rPr lang="zh-CN" altLang="en-US" sz="1000">
                <a:latin typeface="方正小标宋简体" panose="03000509000000000000" charset="-122"/>
                <a:ea typeface="方正小标宋简体" panose="03000509000000000000" charset="-122"/>
                <a:cs typeface="方正小标宋简体" panose="03000509000000000000" charset="-122"/>
              </a:rPr>
              <a:t>熟悉进出口贸易操作流程；</a:t>
            </a:r>
            <a:r>
              <a:rPr lang="en-US" altLang="zh-CN" sz="1000">
                <a:latin typeface="方正小标宋简体" panose="03000509000000000000" charset="-122"/>
                <a:ea typeface="方正小标宋简体" panose="03000509000000000000" charset="-122"/>
                <a:cs typeface="方正小标宋简体" panose="03000509000000000000" charset="-122"/>
              </a:rPr>
              <a:t>3.</a:t>
            </a:r>
            <a:r>
              <a:rPr lang="zh-CN" altLang="en-US" sz="1000">
                <a:latin typeface="方正小标宋简体" panose="03000509000000000000" charset="-122"/>
                <a:ea typeface="方正小标宋简体" panose="03000509000000000000" charset="-122"/>
                <a:cs typeface="方正小标宋简体" panose="03000509000000000000" charset="-122"/>
              </a:rPr>
              <a:t>具有较好的英文写作能力；</a:t>
            </a:r>
            <a:r>
              <a:rPr lang="en-US" altLang="zh-CN" sz="1000">
                <a:latin typeface="方正小标宋简体" panose="03000509000000000000" charset="-122"/>
                <a:ea typeface="方正小标宋简体" panose="03000509000000000000" charset="-122"/>
                <a:cs typeface="方正小标宋简体" panose="03000509000000000000" charset="-122"/>
              </a:rPr>
              <a:t>4.</a:t>
            </a:r>
            <a:r>
              <a:rPr lang="zh-CN" altLang="en-US" sz="1000">
                <a:latin typeface="方正小标宋简体" panose="03000509000000000000" charset="-122"/>
                <a:ea typeface="方正小标宋简体" panose="03000509000000000000" charset="-122"/>
                <a:cs typeface="方正小标宋简体" panose="03000509000000000000" charset="-122"/>
              </a:rPr>
              <a:t>能熟练掌握办公软件操作及各种办公设备使用；</a:t>
            </a:r>
            <a:r>
              <a:rPr lang="en-US" altLang="zh-CN" sz="1000">
                <a:latin typeface="方正小标宋简体" panose="03000509000000000000" charset="-122"/>
                <a:ea typeface="方正小标宋简体" panose="03000509000000000000" charset="-122"/>
                <a:cs typeface="方正小标宋简体" panose="03000509000000000000" charset="-122"/>
              </a:rPr>
              <a:t>5.</a:t>
            </a:r>
            <a:r>
              <a:rPr lang="zh-CN" altLang="en-US" sz="1000">
                <a:latin typeface="方正小标宋简体" panose="03000509000000000000" charset="-122"/>
                <a:ea typeface="方正小标宋简体" panose="03000509000000000000" charset="-122"/>
                <a:cs typeface="方正小标宋简体" panose="03000509000000000000" charset="-122"/>
              </a:rPr>
              <a:t>具备与客户沟通的专业技巧；</a:t>
            </a:r>
            <a:r>
              <a:rPr lang="en-US" altLang="zh-CN" sz="1000">
                <a:latin typeface="方正小标宋简体" panose="03000509000000000000" charset="-122"/>
                <a:ea typeface="方正小标宋简体" panose="03000509000000000000" charset="-122"/>
                <a:cs typeface="方正小标宋简体" panose="03000509000000000000" charset="-122"/>
              </a:rPr>
              <a:t>6.</a:t>
            </a:r>
            <a:r>
              <a:rPr lang="zh-CN" altLang="en-US" sz="1000">
                <a:latin typeface="方正小标宋简体" panose="03000509000000000000" charset="-122"/>
                <a:ea typeface="方正小标宋简体" panose="03000509000000000000" charset="-122"/>
                <a:cs typeface="方正小标宋简体" panose="03000509000000000000" charset="-122"/>
              </a:rPr>
              <a:t>具备配合及执行力能力</a:t>
            </a:r>
            <a:endParaRPr lang="zh-CN" altLang="en-US" sz="1000">
              <a:latin typeface="方正小标宋简体" panose="03000509000000000000" charset="-122"/>
              <a:ea typeface="方正小标宋简体" panose="03000509000000000000" charset="-122"/>
              <a:cs typeface="方正小标宋简体" panose="03000509000000000000" charset="-122"/>
            </a:endParaRPr>
          </a:p>
          <a:p>
            <a:pPr indent="254000" algn="just" fontAlgn="auto">
              <a:lnSpc>
                <a:spcPts val="1500"/>
              </a:lnSpc>
              <a:extLst>
                <a:ext uri="{35155182-B16C-46BC-9424-99874614C6A1}">
                  <wpsdc:indentchars xmlns:wpsdc="http://www.wps.cn/officeDocument/2017/drawingmlCustomData" val="200" checksum="3013784323"/>
                </a:ext>
              </a:extLst>
            </a:pPr>
            <a:r>
              <a:rPr lang="zh-CN" altLang="en-US" sz="1000">
                <a:latin typeface="方正小标宋简体" panose="03000509000000000000" charset="-122"/>
                <a:ea typeface="方正小标宋简体" panose="03000509000000000000" charset="-122"/>
                <a:cs typeface="方正小标宋简体" panose="03000509000000000000" charset="-122"/>
              </a:rPr>
              <a:t>三、财务会计</a:t>
            </a:r>
            <a:r>
              <a:rPr lang="en-US" altLang="zh-CN" sz="1000">
                <a:latin typeface="方正小标宋简体" panose="03000509000000000000" charset="-122"/>
                <a:ea typeface="方正小标宋简体" panose="03000509000000000000" charset="-122"/>
                <a:cs typeface="方正小标宋简体" panose="03000509000000000000" charset="-122"/>
              </a:rPr>
              <a:t> </a:t>
            </a:r>
            <a:r>
              <a:rPr lang="zh-CN" altLang="en-US" sz="1000">
                <a:latin typeface="方正小标宋简体" panose="03000509000000000000" charset="-122"/>
                <a:ea typeface="方正小标宋简体" panose="03000509000000000000" charset="-122"/>
                <a:cs typeface="方正小标宋简体" panose="03000509000000000000" charset="-122"/>
              </a:rPr>
              <a:t>若干名</a:t>
            </a:r>
            <a:r>
              <a:rPr lang="en-US" altLang="zh-CN" sz="1000">
                <a:latin typeface="方正小标宋简体" panose="03000509000000000000" charset="-122"/>
                <a:ea typeface="方正小标宋简体" panose="03000509000000000000" charset="-122"/>
                <a:cs typeface="方正小标宋简体" panose="03000509000000000000" charset="-122"/>
              </a:rPr>
              <a:t> </a:t>
            </a:r>
            <a:r>
              <a:rPr lang="zh-CN" altLang="en-US" sz="1000">
                <a:latin typeface="方正小标宋简体" panose="03000509000000000000" charset="-122"/>
                <a:ea typeface="方正小标宋简体" panose="03000509000000000000" charset="-122"/>
                <a:cs typeface="方正小标宋简体" panose="03000509000000000000" charset="-122"/>
              </a:rPr>
              <a:t>综合月薪：</a:t>
            </a:r>
            <a:r>
              <a:rPr lang="en-US" altLang="zh-CN" sz="1000">
                <a:latin typeface="方正小标宋简体" panose="03000509000000000000" charset="-122"/>
                <a:ea typeface="方正小标宋简体" panose="03000509000000000000" charset="-122"/>
                <a:cs typeface="方正小标宋简体" panose="03000509000000000000" charset="-122"/>
              </a:rPr>
              <a:t>3500+</a:t>
            </a:r>
            <a:r>
              <a:rPr lang="zh-CN" altLang="en-US" sz="1000">
                <a:latin typeface="方正小标宋简体" panose="03000509000000000000" charset="-122"/>
                <a:ea typeface="方正小标宋简体" panose="03000509000000000000" charset="-122"/>
                <a:cs typeface="方正小标宋简体" panose="03000509000000000000" charset="-122"/>
              </a:rPr>
              <a:t>元</a:t>
            </a:r>
            <a:r>
              <a:rPr lang="en-US" altLang="zh-CN" sz="1000">
                <a:latin typeface="方正小标宋简体" panose="03000509000000000000" charset="-122"/>
                <a:ea typeface="方正小标宋简体" panose="03000509000000000000" charset="-122"/>
                <a:cs typeface="方正小标宋简体" panose="03000509000000000000" charset="-122"/>
              </a:rPr>
              <a:t>   2</a:t>
            </a:r>
            <a:r>
              <a:rPr lang="zh-CN" altLang="en-US" sz="1000">
                <a:latin typeface="方正小标宋简体" panose="03000509000000000000" charset="-122"/>
                <a:ea typeface="方正小标宋简体" panose="03000509000000000000" charset="-122"/>
                <a:cs typeface="方正小标宋简体" panose="03000509000000000000" charset="-122"/>
              </a:rPr>
              <a:t>名</a:t>
            </a:r>
            <a:endParaRPr lang="zh-CN" altLang="en-US" sz="1000">
              <a:latin typeface="方正小标宋简体" panose="03000509000000000000" charset="-122"/>
              <a:ea typeface="方正小标宋简体" panose="03000509000000000000" charset="-122"/>
              <a:cs typeface="方正小标宋简体" panose="03000509000000000000" charset="-122"/>
            </a:endParaRPr>
          </a:p>
          <a:p>
            <a:pPr indent="254000" algn="just" fontAlgn="auto">
              <a:lnSpc>
                <a:spcPts val="1500"/>
              </a:lnSpc>
              <a:extLst>
                <a:ext uri="{35155182-B16C-46BC-9424-99874614C6A1}">
                  <wpsdc:indentchars xmlns:wpsdc="http://www.wps.cn/officeDocument/2017/drawingmlCustomData" val="200" checksum="3013784323"/>
                </a:ext>
              </a:extLst>
            </a:pPr>
            <a:r>
              <a:rPr lang="zh-CN" altLang="en-US" sz="1000">
                <a:latin typeface="方正小标宋简体" panose="03000509000000000000" charset="-122"/>
                <a:ea typeface="方正小标宋简体" panose="03000509000000000000" charset="-122"/>
                <a:cs typeface="方正小标宋简体" panose="03000509000000000000" charset="-122"/>
              </a:rPr>
              <a:t>基础要求：</a:t>
            </a:r>
            <a:r>
              <a:rPr lang="en-US" altLang="zh-CN" sz="1000">
                <a:latin typeface="方正小标宋简体" panose="03000509000000000000" charset="-122"/>
                <a:ea typeface="方正小标宋简体" panose="03000509000000000000" charset="-122"/>
                <a:cs typeface="方正小标宋简体" panose="03000509000000000000" charset="-122"/>
              </a:rPr>
              <a:t>1</a:t>
            </a:r>
            <a:r>
              <a:rPr lang="zh-CN" altLang="en-US" sz="1000">
                <a:latin typeface="方正小标宋简体" panose="03000509000000000000" charset="-122"/>
                <a:ea typeface="方正小标宋简体" panose="03000509000000000000" charset="-122"/>
                <a:cs typeface="方正小标宋简体" panose="03000509000000000000" charset="-122"/>
              </a:rPr>
              <a:t>、有财务工作经验者优先；</a:t>
            </a:r>
            <a:r>
              <a:rPr lang="en-US" altLang="zh-CN" sz="1000">
                <a:latin typeface="方正小标宋简体" panose="03000509000000000000" charset="-122"/>
                <a:ea typeface="方正小标宋简体" panose="03000509000000000000" charset="-122"/>
                <a:cs typeface="方正小标宋简体" panose="03000509000000000000" charset="-122"/>
              </a:rPr>
              <a:t>2</a:t>
            </a:r>
            <a:r>
              <a:rPr lang="zh-CN" altLang="en-US" sz="1000">
                <a:latin typeface="方正小标宋简体" panose="03000509000000000000" charset="-122"/>
                <a:ea typeface="方正小标宋简体" panose="03000509000000000000" charset="-122"/>
                <a:cs typeface="方正小标宋简体" panose="03000509000000000000" charset="-122"/>
              </a:rPr>
              <a:t>、懂财务办公软件，会做账统计数据；</a:t>
            </a:r>
            <a:r>
              <a:rPr lang="en-US" altLang="zh-CN" sz="1000">
                <a:latin typeface="方正小标宋简体" panose="03000509000000000000" charset="-122"/>
                <a:ea typeface="方正小标宋简体" panose="03000509000000000000" charset="-122"/>
                <a:cs typeface="方正小标宋简体" panose="03000509000000000000" charset="-122"/>
              </a:rPr>
              <a:t>3</a:t>
            </a:r>
            <a:r>
              <a:rPr lang="zh-CN" altLang="en-US" sz="1000">
                <a:latin typeface="方正小标宋简体" panose="03000509000000000000" charset="-122"/>
                <a:ea typeface="方正小标宋简体" panose="03000509000000000000" charset="-122"/>
                <a:cs typeface="方正小标宋简体" panose="03000509000000000000" charset="-122"/>
              </a:rPr>
              <a:t>、懂全盘会计、免抵退；</a:t>
            </a:r>
            <a:r>
              <a:rPr lang="en-US" altLang="zh-CN" sz="1000">
                <a:latin typeface="方正小标宋简体" panose="03000509000000000000" charset="-122"/>
                <a:ea typeface="方正小标宋简体" panose="03000509000000000000" charset="-122"/>
                <a:cs typeface="方正小标宋简体" panose="03000509000000000000" charset="-122"/>
              </a:rPr>
              <a:t>4</a:t>
            </a:r>
            <a:r>
              <a:rPr lang="zh-CN" altLang="en-US" sz="1000">
                <a:latin typeface="方正小标宋简体" panose="03000509000000000000" charset="-122"/>
                <a:ea typeface="方正小标宋简体" panose="03000509000000000000" charset="-122"/>
                <a:cs typeface="方正小标宋简体" panose="03000509000000000000" charset="-122"/>
              </a:rPr>
              <a:t>、沟通能力强，做事仔细认真</a:t>
            </a:r>
            <a:r>
              <a:rPr lang="en-US" altLang="zh-CN" sz="1000">
                <a:latin typeface="方正小标宋简体" panose="03000509000000000000" charset="-122"/>
                <a:ea typeface="方正小标宋简体" panose="03000509000000000000" charset="-122"/>
                <a:cs typeface="方正小标宋简体" panose="03000509000000000000" charset="-122"/>
              </a:rPr>
              <a:t>;5</a:t>
            </a:r>
            <a:r>
              <a:rPr lang="zh-CN" altLang="en-US" sz="1000">
                <a:latin typeface="方正小标宋简体" panose="03000509000000000000" charset="-122"/>
                <a:ea typeface="方正小标宋简体" panose="03000509000000000000" charset="-122"/>
                <a:cs typeface="方正小标宋简体" panose="03000509000000000000" charset="-122"/>
              </a:rPr>
              <a:t>、处理对外事宜；</a:t>
            </a:r>
            <a:r>
              <a:rPr lang="en-US" altLang="zh-CN" sz="1000">
                <a:latin typeface="方正小标宋简体" panose="03000509000000000000" charset="-122"/>
                <a:ea typeface="方正小标宋简体" panose="03000509000000000000" charset="-122"/>
                <a:cs typeface="方正小标宋简体" panose="03000509000000000000" charset="-122"/>
              </a:rPr>
              <a:t>6</a:t>
            </a:r>
            <a:r>
              <a:rPr lang="zh-CN" altLang="en-US" sz="1000">
                <a:latin typeface="方正小标宋简体" panose="03000509000000000000" charset="-122"/>
                <a:ea typeface="方正小标宋简体" panose="03000509000000000000" charset="-122"/>
                <a:cs typeface="方正小标宋简体" panose="03000509000000000000" charset="-122"/>
              </a:rPr>
              <a:t>、能接受领导安排的非财务的其他工作。</a:t>
            </a:r>
            <a:endParaRPr lang="zh-CN" altLang="en-US" sz="1000">
              <a:latin typeface="方正小标宋简体" panose="03000509000000000000" charset="-122"/>
              <a:ea typeface="方正小标宋简体" panose="03000509000000000000" charset="-122"/>
              <a:cs typeface="方正小标宋简体" panose="03000509000000000000" charset="-122"/>
            </a:endParaRPr>
          </a:p>
          <a:p>
            <a:pPr indent="254000" algn="just" fontAlgn="auto">
              <a:lnSpc>
                <a:spcPts val="1500"/>
              </a:lnSpc>
              <a:extLst>
                <a:ext uri="{35155182-B16C-46BC-9424-99874614C6A1}">
                  <wpsdc:indentchars xmlns:wpsdc="http://www.wps.cn/officeDocument/2017/drawingmlCustomData" val="200" checksum="3013784323"/>
                </a:ext>
              </a:extLst>
            </a:pPr>
            <a:r>
              <a:rPr lang="en-US" altLang="zh-CN" sz="1000">
                <a:latin typeface="方正小标宋简体" panose="03000509000000000000" charset="-122"/>
                <a:ea typeface="方正小标宋简体" panose="03000509000000000000" charset="-122"/>
                <a:cs typeface="方正小标宋简体" panose="03000509000000000000" charset="-122"/>
              </a:rPr>
              <a:t>  </a:t>
            </a:r>
            <a:r>
              <a:rPr lang="zh-CN" altLang="en-US" sz="1000">
                <a:latin typeface="方正小标宋简体" panose="03000509000000000000" charset="-122"/>
                <a:ea typeface="方正小标宋简体" panose="03000509000000000000" charset="-122"/>
                <a:cs typeface="方正小标宋简体" panose="03000509000000000000" charset="-122"/>
              </a:rPr>
              <a:t>四、质检员</a:t>
            </a:r>
            <a:r>
              <a:rPr lang="en-US" altLang="zh-CN" sz="1000">
                <a:latin typeface="方正小标宋简体" panose="03000509000000000000" charset="-122"/>
                <a:ea typeface="方正小标宋简体" panose="03000509000000000000" charset="-122"/>
                <a:cs typeface="方正小标宋简体" panose="03000509000000000000" charset="-122"/>
              </a:rPr>
              <a:t> </a:t>
            </a:r>
            <a:r>
              <a:rPr lang="zh-CN" altLang="en-US" sz="1000">
                <a:latin typeface="方正小标宋简体" panose="03000509000000000000" charset="-122"/>
                <a:ea typeface="方正小标宋简体" panose="03000509000000000000" charset="-122"/>
                <a:cs typeface="方正小标宋简体" panose="03000509000000000000" charset="-122"/>
              </a:rPr>
              <a:t>若干名</a:t>
            </a:r>
            <a:r>
              <a:rPr lang="en-US" altLang="zh-CN" sz="1000">
                <a:latin typeface="方正小标宋简体" panose="03000509000000000000" charset="-122"/>
                <a:ea typeface="方正小标宋简体" panose="03000509000000000000" charset="-122"/>
                <a:cs typeface="方正小标宋简体" panose="03000509000000000000" charset="-122"/>
              </a:rPr>
              <a:t>  </a:t>
            </a:r>
            <a:endParaRPr lang="en-US" altLang="zh-CN" sz="1000">
              <a:latin typeface="方正小标宋简体" panose="03000509000000000000" charset="-122"/>
              <a:ea typeface="方正小标宋简体" panose="03000509000000000000" charset="-122"/>
              <a:cs typeface="方正小标宋简体" panose="03000509000000000000" charset="-122"/>
            </a:endParaRPr>
          </a:p>
          <a:p>
            <a:pPr indent="254000" algn="just" fontAlgn="auto">
              <a:lnSpc>
                <a:spcPts val="1500"/>
              </a:lnSpc>
              <a:extLst>
                <a:ext uri="{35155182-B16C-46BC-9424-99874614C6A1}">
                  <wpsdc:indentchars xmlns:wpsdc="http://www.wps.cn/officeDocument/2017/drawingmlCustomData" val="200" checksum="3013784323"/>
                </a:ext>
              </a:extLst>
            </a:pPr>
            <a:r>
              <a:rPr lang="zh-CN" altLang="en-US" sz="1000">
                <a:latin typeface="方正小标宋简体" panose="03000509000000000000" charset="-122"/>
                <a:ea typeface="方正小标宋简体" panose="03000509000000000000" charset="-122"/>
                <a:cs typeface="方正小标宋简体" panose="03000509000000000000" charset="-122"/>
              </a:rPr>
              <a:t>基础要求：适合女性，</a:t>
            </a:r>
            <a:r>
              <a:rPr lang="en-US" altLang="zh-CN" sz="1000">
                <a:latin typeface="方正小标宋简体" panose="03000509000000000000" charset="-122"/>
                <a:ea typeface="方正小标宋简体" panose="03000509000000000000" charset="-122"/>
                <a:cs typeface="方正小标宋简体" panose="03000509000000000000" charset="-122"/>
              </a:rPr>
              <a:t> </a:t>
            </a:r>
            <a:r>
              <a:rPr lang="zh-CN" altLang="en-US" sz="1000">
                <a:latin typeface="方正小标宋简体" panose="03000509000000000000" charset="-122"/>
                <a:ea typeface="方正小标宋简体" panose="03000509000000000000" charset="-122"/>
                <a:cs typeface="方正小标宋简体" panose="03000509000000000000" charset="-122"/>
              </a:rPr>
              <a:t>年龄</a:t>
            </a:r>
            <a:r>
              <a:rPr lang="en-US" altLang="zh-CN" sz="1000">
                <a:latin typeface="方正小标宋简体" panose="03000509000000000000" charset="-122"/>
                <a:ea typeface="方正小标宋简体" panose="03000509000000000000" charset="-122"/>
                <a:cs typeface="方正小标宋简体" panose="03000509000000000000" charset="-122"/>
              </a:rPr>
              <a:t>20-35</a:t>
            </a:r>
            <a:r>
              <a:rPr lang="zh-CN" altLang="en-US" sz="1000">
                <a:latin typeface="方正小标宋简体" panose="03000509000000000000" charset="-122"/>
                <a:ea typeface="方正小标宋简体" panose="03000509000000000000" charset="-122"/>
                <a:cs typeface="方正小标宋简体" panose="03000509000000000000" charset="-122"/>
              </a:rPr>
              <a:t>岁</a:t>
            </a:r>
            <a:r>
              <a:rPr lang="en-US" altLang="zh-CN" sz="1000">
                <a:latin typeface="方正小标宋简体" panose="03000509000000000000" charset="-122"/>
                <a:ea typeface="方正小标宋简体" panose="03000509000000000000" charset="-122"/>
                <a:cs typeface="方正小标宋简体" panose="03000509000000000000" charset="-122"/>
              </a:rPr>
              <a:t>  </a:t>
            </a:r>
            <a:r>
              <a:rPr lang="zh-CN" altLang="en-US" sz="1000">
                <a:latin typeface="方正小标宋简体" panose="03000509000000000000" charset="-122"/>
                <a:ea typeface="方正小标宋简体" panose="03000509000000000000" charset="-122"/>
                <a:cs typeface="方正小标宋简体" panose="03000509000000000000" charset="-122"/>
              </a:rPr>
              <a:t>视力好、仔细、认真、</a:t>
            </a:r>
            <a:r>
              <a:rPr lang="en-US" altLang="zh-CN" sz="1000">
                <a:latin typeface="方正小标宋简体" panose="03000509000000000000" charset="-122"/>
                <a:ea typeface="方正小标宋简体" panose="03000509000000000000" charset="-122"/>
                <a:cs typeface="方正小标宋简体" panose="03000509000000000000" charset="-122"/>
              </a:rPr>
              <a:t>.</a:t>
            </a:r>
            <a:r>
              <a:rPr lang="zh-CN" altLang="en-US" sz="1000">
                <a:latin typeface="方正小标宋简体" panose="03000509000000000000" charset="-122"/>
                <a:ea typeface="方正小标宋简体" panose="03000509000000000000" charset="-122"/>
                <a:cs typeface="方正小标宋简体" panose="03000509000000000000" charset="-122"/>
              </a:rPr>
              <a:t>肯吃苦、勤快、服从上级领导的安排；</a:t>
            </a:r>
            <a:endParaRPr lang="zh-CN" altLang="en-US" sz="1000">
              <a:latin typeface="方正小标宋简体" panose="03000509000000000000" charset="-122"/>
              <a:ea typeface="方正小标宋简体" panose="03000509000000000000" charset="-122"/>
              <a:cs typeface="方正小标宋简体" panose="03000509000000000000" charset="-122"/>
            </a:endParaRPr>
          </a:p>
          <a:p>
            <a:pPr indent="254000" algn="just" fontAlgn="auto">
              <a:lnSpc>
                <a:spcPts val="1500"/>
              </a:lnSpc>
              <a:extLst>
                <a:ext uri="{35155182-B16C-46BC-9424-99874614C6A1}">
                  <wpsdc:indentchars xmlns:wpsdc="http://www.wps.cn/officeDocument/2017/drawingmlCustomData" val="200" checksum="3013784323"/>
                </a:ext>
              </a:extLst>
            </a:pPr>
            <a:r>
              <a:rPr lang="zh-CN" altLang="en-US" sz="1000">
                <a:latin typeface="方正小标宋简体" panose="03000509000000000000" charset="-122"/>
                <a:ea typeface="方正小标宋简体" panose="03000509000000000000" charset="-122"/>
                <a:cs typeface="方正小标宋简体" panose="03000509000000000000" charset="-122"/>
              </a:rPr>
              <a:t>五、普</a:t>
            </a:r>
            <a:r>
              <a:rPr lang="en-US" altLang="zh-CN" sz="1000">
                <a:latin typeface="方正小标宋简体" panose="03000509000000000000" charset="-122"/>
                <a:ea typeface="方正小标宋简体" panose="03000509000000000000" charset="-122"/>
                <a:cs typeface="方正小标宋简体" panose="03000509000000000000" charset="-122"/>
              </a:rPr>
              <a:t> </a:t>
            </a:r>
            <a:r>
              <a:rPr lang="zh-CN" altLang="en-US" sz="1000">
                <a:latin typeface="方正小标宋简体" panose="03000509000000000000" charset="-122"/>
                <a:ea typeface="方正小标宋简体" panose="03000509000000000000" charset="-122"/>
                <a:cs typeface="方正小标宋简体" panose="03000509000000000000" charset="-122"/>
              </a:rPr>
              <a:t>工</a:t>
            </a:r>
            <a:r>
              <a:rPr lang="en-US" altLang="zh-CN" sz="1000">
                <a:latin typeface="方正小标宋简体" panose="03000509000000000000" charset="-122"/>
                <a:ea typeface="方正小标宋简体" panose="03000509000000000000" charset="-122"/>
                <a:cs typeface="方正小标宋简体" panose="03000509000000000000" charset="-122"/>
              </a:rPr>
              <a:t> </a:t>
            </a:r>
            <a:r>
              <a:rPr lang="zh-CN" altLang="en-US" sz="1000">
                <a:latin typeface="方正小标宋简体" panose="03000509000000000000" charset="-122"/>
                <a:ea typeface="方正小标宋简体" panose="03000509000000000000" charset="-122"/>
                <a:cs typeface="方正小标宋简体" panose="03000509000000000000" charset="-122"/>
              </a:rPr>
              <a:t>若干名</a:t>
            </a:r>
            <a:endParaRPr lang="zh-CN" altLang="en-US" sz="1000">
              <a:latin typeface="方正小标宋简体" panose="03000509000000000000" charset="-122"/>
              <a:ea typeface="方正小标宋简体" panose="03000509000000000000" charset="-122"/>
              <a:cs typeface="方正小标宋简体" panose="03000509000000000000" charset="-122"/>
            </a:endParaRPr>
          </a:p>
          <a:p>
            <a:pPr indent="254000" algn="just" fontAlgn="auto">
              <a:lnSpc>
                <a:spcPts val="1500"/>
              </a:lnSpc>
              <a:extLst>
                <a:ext uri="{35155182-B16C-46BC-9424-99874614C6A1}">
                  <wpsdc:indentchars xmlns:wpsdc="http://www.wps.cn/officeDocument/2017/drawingmlCustomData" val="200" checksum="3013784323"/>
                </a:ext>
              </a:extLst>
            </a:pPr>
            <a:r>
              <a:rPr lang="zh-CN" altLang="en-US" sz="1000">
                <a:latin typeface="方正小标宋简体" panose="03000509000000000000" charset="-122"/>
                <a:ea typeface="方正小标宋简体" panose="03000509000000000000" charset="-122"/>
                <a:cs typeface="方正小标宋简体" panose="03000509000000000000" charset="-122"/>
              </a:rPr>
              <a:t>基础要求：男、女不限</a:t>
            </a:r>
            <a:r>
              <a:rPr lang="en-US" altLang="zh-CN" sz="1000">
                <a:latin typeface="方正小标宋简体" panose="03000509000000000000" charset="-122"/>
                <a:ea typeface="方正小标宋简体" panose="03000509000000000000" charset="-122"/>
                <a:cs typeface="方正小标宋简体" panose="03000509000000000000" charset="-122"/>
              </a:rPr>
              <a:t> </a:t>
            </a:r>
            <a:r>
              <a:rPr lang="zh-CN" altLang="en-US" sz="1000">
                <a:latin typeface="方正小标宋简体" panose="03000509000000000000" charset="-122"/>
                <a:ea typeface="方正小标宋简体" panose="03000509000000000000" charset="-122"/>
                <a:cs typeface="方正小标宋简体" panose="03000509000000000000" charset="-122"/>
              </a:rPr>
              <a:t>年龄</a:t>
            </a:r>
            <a:r>
              <a:rPr lang="en-US" altLang="zh-CN" sz="1000">
                <a:latin typeface="方正小标宋简体" panose="03000509000000000000" charset="-122"/>
                <a:ea typeface="方正小标宋简体" panose="03000509000000000000" charset="-122"/>
                <a:cs typeface="方正小标宋简体" panose="03000509000000000000" charset="-122"/>
              </a:rPr>
              <a:t>20-45</a:t>
            </a:r>
            <a:r>
              <a:rPr lang="zh-CN" altLang="en-US" sz="1000">
                <a:latin typeface="方正小标宋简体" panose="03000509000000000000" charset="-122"/>
                <a:ea typeface="方正小标宋简体" panose="03000509000000000000" charset="-122"/>
                <a:cs typeface="方正小标宋简体" panose="03000509000000000000" charset="-122"/>
              </a:rPr>
              <a:t>岁</a:t>
            </a:r>
            <a:r>
              <a:rPr lang="en-US" altLang="zh-CN" sz="1000">
                <a:latin typeface="方正小标宋简体" panose="03000509000000000000" charset="-122"/>
                <a:ea typeface="方正小标宋简体" panose="03000509000000000000" charset="-122"/>
                <a:cs typeface="方正小标宋简体" panose="03000509000000000000" charset="-122"/>
              </a:rPr>
              <a:t>  </a:t>
            </a:r>
            <a:r>
              <a:rPr lang="zh-CN" altLang="en-US" sz="1000">
                <a:latin typeface="方正小标宋简体" panose="03000509000000000000" charset="-122"/>
                <a:ea typeface="方正小标宋简体" panose="03000509000000000000" charset="-122"/>
                <a:cs typeface="方正小标宋简体" panose="03000509000000000000" charset="-122"/>
              </a:rPr>
              <a:t>视力好、仔细、认真、</a:t>
            </a:r>
            <a:r>
              <a:rPr lang="en-US" altLang="zh-CN" sz="1000">
                <a:latin typeface="方正小标宋简体" panose="03000509000000000000" charset="-122"/>
                <a:ea typeface="方正小标宋简体" panose="03000509000000000000" charset="-122"/>
                <a:cs typeface="方正小标宋简体" panose="03000509000000000000" charset="-122"/>
              </a:rPr>
              <a:t>.</a:t>
            </a:r>
            <a:r>
              <a:rPr lang="zh-CN" altLang="en-US" sz="1000">
                <a:latin typeface="方正小标宋简体" panose="03000509000000000000" charset="-122"/>
                <a:ea typeface="方正小标宋简体" panose="03000509000000000000" charset="-122"/>
                <a:cs typeface="方正小标宋简体" panose="03000509000000000000" charset="-122"/>
              </a:rPr>
              <a:t>肯吃苦、勤快、服从上级领导的安排；</a:t>
            </a:r>
            <a:endParaRPr lang="zh-CN" altLang="en-US" sz="1000">
              <a:latin typeface="方正小标宋简体" panose="03000509000000000000" charset="-122"/>
              <a:ea typeface="方正小标宋简体" panose="03000509000000000000" charset="-122"/>
              <a:cs typeface="方正小标宋简体" panose="03000509000000000000" charset="-122"/>
            </a:endParaRPr>
          </a:p>
          <a:p>
            <a:pPr indent="254000" algn="just" fontAlgn="auto">
              <a:lnSpc>
                <a:spcPts val="1500"/>
              </a:lnSpc>
              <a:extLst>
                <a:ext uri="{35155182-B16C-46BC-9424-99874614C6A1}">
                  <wpsdc:indentchars xmlns:wpsdc="http://www.wps.cn/officeDocument/2017/drawingmlCustomData" val="200" checksum="3013784323"/>
                </a:ext>
              </a:extLst>
            </a:pPr>
            <a:r>
              <a:rPr lang="zh-CN" altLang="en-US" sz="1000">
                <a:latin typeface="方正小标宋简体" panose="03000509000000000000" charset="-122"/>
                <a:ea typeface="方正小标宋简体" panose="03000509000000000000" charset="-122"/>
                <a:cs typeface="方正小标宋简体" panose="03000509000000000000" charset="-122"/>
              </a:rPr>
              <a:t>六、生产文员</a:t>
            </a:r>
            <a:r>
              <a:rPr lang="en-US" altLang="zh-CN" sz="1000">
                <a:latin typeface="方正小标宋简体" panose="03000509000000000000" charset="-122"/>
                <a:ea typeface="方正小标宋简体" panose="03000509000000000000" charset="-122"/>
                <a:cs typeface="方正小标宋简体" panose="03000509000000000000" charset="-122"/>
              </a:rPr>
              <a:t> </a:t>
            </a:r>
            <a:r>
              <a:rPr lang="zh-CN" altLang="en-US" sz="1000">
                <a:latin typeface="方正小标宋简体" panose="03000509000000000000" charset="-122"/>
                <a:ea typeface="方正小标宋简体" panose="03000509000000000000" charset="-122"/>
                <a:cs typeface="方正小标宋简体" panose="03000509000000000000" charset="-122"/>
              </a:rPr>
              <a:t>若干名</a:t>
            </a:r>
            <a:r>
              <a:rPr lang="en-US" altLang="zh-CN" sz="1000">
                <a:latin typeface="方正小标宋简体" panose="03000509000000000000" charset="-122"/>
                <a:ea typeface="方正小标宋简体" panose="03000509000000000000" charset="-122"/>
                <a:cs typeface="方正小标宋简体" panose="03000509000000000000" charset="-122"/>
              </a:rPr>
              <a:t> </a:t>
            </a:r>
            <a:r>
              <a:rPr lang="zh-CN" altLang="en-US" sz="1000">
                <a:latin typeface="方正小标宋简体" panose="03000509000000000000" charset="-122"/>
                <a:ea typeface="方正小标宋简体" panose="03000509000000000000" charset="-122"/>
                <a:cs typeface="方正小标宋简体" panose="03000509000000000000" charset="-122"/>
              </a:rPr>
              <a:t>综合月薪：</a:t>
            </a:r>
            <a:r>
              <a:rPr lang="en-US" altLang="zh-CN" sz="1000">
                <a:latin typeface="方正小标宋简体" panose="03000509000000000000" charset="-122"/>
                <a:ea typeface="方正小标宋简体" panose="03000509000000000000" charset="-122"/>
                <a:cs typeface="方正小标宋简体" panose="03000509000000000000" charset="-122"/>
              </a:rPr>
              <a:t>3500+</a:t>
            </a:r>
            <a:r>
              <a:rPr lang="zh-CN" altLang="en-US" sz="1000">
                <a:latin typeface="方正小标宋简体" panose="03000509000000000000" charset="-122"/>
                <a:ea typeface="方正小标宋简体" panose="03000509000000000000" charset="-122"/>
                <a:cs typeface="方正小标宋简体" panose="03000509000000000000" charset="-122"/>
              </a:rPr>
              <a:t>元</a:t>
            </a:r>
            <a:endParaRPr lang="zh-CN" altLang="en-US" sz="1000">
              <a:latin typeface="方正小标宋简体" panose="03000509000000000000" charset="-122"/>
              <a:ea typeface="方正小标宋简体" panose="03000509000000000000" charset="-122"/>
              <a:cs typeface="方正小标宋简体" panose="03000509000000000000" charset="-122"/>
            </a:endParaRPr>
          </a:p>
          <a:p>
            <a:pPr indent="254000" algn="just" fontAlgn="auto">
              <a:lnSpc>
                <a:spcPts val="1500"/>
              </a:lnSpc>
              <a:extLst>
                <a:ext uri="{35155182-B16C-46BC-9424-99874614C6A1}">
                  <wpsdc:indentchars xmlns:wpsdc="http://www.wps.cn/officeDocument/2017/drawingmlCustomData" val="200" checksum="3013784323"/>
                </a:ext>
              </a:extLst>
            </a:pPr>
            <a:r>
              <a:rPr lang="zh-CN" altLang="en-US" sz="1000">
                <a:latin typeface="方正小标宋简体" panose="03000509000000000000" charset="-122"/>
                <a:ea typeface="方正小标宋简体" panose="03000509000000000000" charset="-122"/>
                <a:cs typeface="方正小标宋简体" panose="03000509000000000000" charset="-122"/>
              </a:rPr>
              <a:t>基础要求：</a:t>
            </a:r>
            <a:r>
              <a:rPr lang="en-US" altLang="zh-CN" sz="1000">
                <a:latin typeface="方正小标宋简体" panose="03000509000000000000" charset="-122"/>
                <a:ea typeface="方正小标宋简体" panose="03000509000000000000" charset="-122"/>
                <a:cs typeface="方正小标宋简体" panose="03000509000000000000" charset="-122"/>
              </a:rPr>
              <a:t>1</a:t>
            </a:r>
            <a:r>
              <a:rPr lang="zh-CN" altLang="en-US" sz="1000">
                <a:latin typeface="方正小标宋简体" panose="03000509000000000000" charset="-122"/>
                <a:ea typeface="方正小标宋简体" panose="03000509000000000000" charset="-122"/>
                <a:cs typeface="方正小标宋简体" panose="03000509000000000000" charset="-122"/>
              </a:rPr>
              <a:t>、具有一定的文字组织能力，能熟练操作</a:t>
            </a:r>
            <a:r>
              <a:rPr lang="en-US" altLang="zh-CN" sz="1000">
                <a:latin typeface="方正小标宋简体" panose="03000509000000000000" charset="-122"/>
                <a:ea typeface="方正小标宋简体" panose="03000509000000000000" charset="-122"/>
                <a:cs typeface="方正小标宋简体" panose="03000509000000000000" charset="-122"/>
              </a:rPr>
              <a:t>Office</a:t>
            </a:r>
            <a:r>
              <a:rPr lang="zh-CN" altLang="en-US" sz="1000">
                <a:latin typeface="方正小标宋简体" panose="03000509000000000000" charset="-122"/>
                <a:ea typeface="方正小标宋简体" panose="03000509000000000000" charset="-122"/>
                <a:cs typeface="方正小标宋简体" panose="03000509000000000000" charset="-122"/>
              </a:rPr>
              <a:t>等办公软件，对数据敏感，会使用常用函数，</a:t>
            </a:r>
            <a:endParaRPr lang="zh-CN" altLang="en-US" sz="1000">
              <a:latin typeface="方正小标宋简体" panose="03000509000000000000" charset="-122"/>
              <a:ea typeface="方正小标宋简体" panose="03000509000000000000" charset="-122"/>
              <a:cs typeface="方正小标宋简体" panose="03000509000000000000" charset="-122"/>
            </a:endParaRPr>
          </a:p>
          <a:p>
            <a:pPr indent="254000" algn="just" fontAlgn="auto">
              <a:lnSpc>
                <a:spcPts val="1500"/>
              </a:lnSpc>
              <a:extLst>
                <a:ext uri="{35155182-B16C-46BC-9424-99874614C6A1}">
                  <wpsdc:indentchars xmlns:wpsdc="http://www.wps.cn/officeDocument/2017/drawingmlCustomData" val="200" checksum="3013784323"/>
                </a:ext>
              </a:extLst>
            </a:pPr>
            <a:r>
              <a:rPr lang="en-US" altLang="zh-CN" sz="1000">
                <a:latin typeface="方正小标宋简体" panose="03000509000000000000" charset="-122"/>
                <a:ea typeface="方正小标宋简体" panose="03000509000000000000" charset="-122"/>
                <a:cs typeface="方正小标宋简体" panose="03000509000000000000" charset="-122"/>
              </a:rPr>
              <a:t>2</a:t>
            </a:r>
            <a:r>
              <a:rPr lang="zh-CN" altLang="en-US" sz="1000">
                <a:latin typeface="方正小标宋简体" panose="03000509000000000000" charset="-122"/>
                <a:ea typeface="方正小标宋简体" panose="03000509000000000000" charset="-122"/>
                <a:cs typeface="方正小标宋简体" panose="03000509000000000000" charset="-122"/>
              </a:rPr>
              <a:t>、为人正直，工作认真细致，积极主动，抗压性强，适应性强；</a:t>
            </a:r>
            <a:r>
              <a:rPr lang="en-US" altLang="zh-CN" sz="1000">
                <a:latin typeface="方正小标宋简体" panose="03000509000000000000" charset="-122"/>
                <a:ea typeface="方正小标宋简体" panose="03000509000000000000" charset="-122"/>
                <a:cs typeface="方正小标宋简体" panose="03000509000000000000" charset="-122"/>
              </a:rPr>
              <a:t>3</a:t>
            </a:r>
            <a:r>
              <a:rPr lang="zh-CN" altLang="en-US" sz="1000">
                <a:latin typeface="方正小标宋简体" panose="03000509000000000000" charset="-122"/>
                <a:ea typeface="方正小标宋简体" panose="03000509000000000000" charset="-122"/>
                <a:cs typeface="方正小标宋简体" panose="03000509000000000000" charset="-122"/>
              </a:rPr>
              <a:t>、有制造型企业生产统计文员、生产计划工作经验者优先；</a:t>
            </a:r>
            <a:r>
              <a:rPr lang="en-US" altLang="zh-CN" sz="1000">
                <a:latin typeface="方正小标宋简体" panose="03000509000000000000" charset="-122"/>
                <a:ea typeface="方正小标宋简体" panose="03000509000000000000" charset="-122"/>
                <a:cs typeface="方正小标宋简体" panose="03000509000000000000" charset="-122"/>
              </a:rPr>
              <a:t>4</a:t>
            </a:r>
            <a:r>
              <a:rPr lang="zh-CN" altLang="en-US" sz="1000">
                <a:latin typeface="方正小标宋简体" panose="03000509000000000000" charset="-122"/>
                <a:ea typeface="方正小标宋简体" panose="03000509000000000000" charset="-122"/>
                <a:cs typeface="方正小标宋简体" panose="03000509000000000000" charset="-122"/>
              </a:rPr>
              <a:t>、能适应加班。</a:t>
            </a:r>
            <a:endParaRPr lang="zh-CN" altLang="en-US" sz="1000">
              <a:latin typeface="方正小标宋简体" panose="03000509000000000000" charset="-122"/>
              <a:ea typeface="方正小标宋简体" panose="03000509000000000000" charset="-122"/>
              <a:cs typeface="方正小标宋简体" panose="03000509000000000000" charset="-122"/>
            </a:endParaRPr>
          </a:p>
          <a:p>
            <a:pPr indent="254000" algn="just" fontAlgn="auto">
              <a:lnSpc>
                <a:spcPts val="1500"/>
              </a:lnSpc>
              <a:extLst>
                <a:ext uri="{35155182-B16C-46BC-9424-99874614C6A1}">
                  <wpsdc:indentchars xmlns:wpsdc="http://www.wps.cn/officeDocument/2017/drawingmlCustomData" val="200" checksum="3013784323"/>
                </a:ext>
              </a:extLst>
            </a:pPr>
            <a:r>
              <a:rPr lang="en-US" altLang="zh-CN" sz="1000">
                <a:latin typeface="方正小标宋简体" panose="03000509000000000000" charset="-122"/>
                <a:ea typeface="方正小标宋简体" panose="03000509000000000000" charset="-122"/>
                <a:cs typeface="方正小标宋简体" panose="03000509000000000000" charset="-122"/>
              </a:rPr>
              <a:t> </a:t>
            </a:r>
            <a:endParaRPr lang="en-US" altLang="zh-CN" sz="1000">
              <a:latin typeface="方正小标宋简体" panose="03000509000000000000" charset="-122"/>
              <a:ea typeface="方正小标宋简体" panose="03000509000000000000" charset="-122"/>
              <a:cs typeface="方正小标宋简体" panose="03000509000000000000" charset="-122"/>
            </a:endParaRPr>
          </a:p>
          <a:p>
            <a:pPr indent="254000" algn="just" fontAlgn="auto">
              <a:lnSpc>
                <a:spcPts val="1500"/>
              </a:lnSpc>
              <a:extLst>
                <a:ext uri="{35155182-B16C-46BC-9424-99874614C6A1}">
                  <wpsdc:indentchars xmlns:wpsdc="http://www.wps.cn/officeDocument/2017/drawingmlCustomData" val="200" checksum="3013784323"/>
                </a:ext>
              </a:extLst>
            </a:pPr>
            <a:r>
              <a:rPr lang="zh-CN" altLang="en-US" sz="1000">
                <a:latin typeface="方正小标宋简体" panose="03000509000000000000" charset="-122"/>
                <a:ea typeface="方正小标宋简体" panose="03000509000000000000" charset="-122"/>
                <a:cs typeface="方正小标宋简体" panose="03000509000000000000" charset="-122"/>
              </a:rPr>
              <a:t>以上工作岗位，包吃住、五险，需要稳定、长久</a:t>
            </a:r>
            <a:r>
              <a:rPr lang="en-US" altLang="zh-CN" sz="1000">
                <a:latin typeface="方正小标宋简体" panose="03000509000000000000" charset="-122"/>
                <a:ea typeface="方正小标宋简体" panose="03000509000000000000" charset="-122"/>
                <a:cs typeface="方正小标宋简体" panose="03000509000000000000" charset="-122"/>
              </a:rPr>
              <a:t>  </a:t>
            </a:r>
            <a:r>
              <a:rPr lang="zh-CN" altLang="en-US" sz="1000">
                <a:latin typeface="方正小标宋简体" panose="03000509000000000000" charset="-122"/>
                <a:ea typeface="方正小标宋简体" panose="03000509000000000000" charset="-122"/>
                <a:cs typeface="方正小标宋简体" panose="03000509000000000000" charset="-122"/>
              </a:rPr>
              <a:t>工业园北区</a:t>
            </a:r>
            <a:r>
              <a:rPr lang="en-US" altLang="zh-CN" sz="1000">
                <a:latin typeface="方正小标宋简体" panose="03000509000000000000" charset="-122"/>
                <a:ea typeface="方正小标宋简体" panose="03000509000000000000" charset="-122"/>
                <a:cs typeface="方正小标宋简体" panose="03000509000000000000" charset="-122"/>
              </a:rPr>
              <a:t>   </a:t>
            </a:r>
            <a:r>
              <a:rPr lang="zh-CN" altLang="en-US" sz="1000">
                <a:latin typeface="方正小标宋简体" panose="03000509000000000000" charset="-122"/>
                <a:ea typeface="方正小标宋简体" panose="03000509000000000000" charset="-122"/>
                <a:cs typeface="方正小标宋简体" panose="03000509000000000000" charset="-122"/>
              </a:rPr>
              <a:t>联系电话：</a:t>
            </a:r>
            <a:r>
              <a:rPr lang="en-US" altLang="zh-CN" sz="1000">
                <a:latin typeface="方正小标宋简体" panose="03000509000000000000" charset="-122"/>
                <a:ea typeface="方正小标宋简体" panose="03000509000000000000" charset="-122"/>
                <a:cs typeface="方正小标宋简体" panose="03000509000000000000" charset="-122"/>
              </a:rPr>
              <a:t>15107972299 </a:t>
            </a:r>
            <a:r>
              <a:rPr lang="zh-CN" altLang="en-US" sz="1000">
                <a:latin typeface="方正小标宋简体" panose="03000509000000000000" charset="-122"/>
                <a:ea typeface="方正小标宋简体" panose="03000509000000000000" charset="-122"/>
                <a:cs typeface="方正小标宋简体" panose="03000509000000000000" charset="-122"/>
              </a:rPr>
              <a:t>曾</a:t>
            </a:r>
            <a:endParaRPr lang="zh-CN" altLang="en-US" sz="1000">
              <a:latin typeface="方正小标宋简体" panose="03000509000000000000" charset="-122"/>
              <a:ea typeface="方正小标宋简体" panose="03000509000000000000" charset="-122"/>
              <a:cs typeface="方正小标宋简体" panose="03000509000000000000" charset="-122"/>
            </a:endParaRPr>
          </a:p>
        </p:txBody>
      </p:sp>
      <p:pic>
        <p:nvPicPr>
          <p:cNvPr id="20" name="图片 19"/>
          <p:cNvPicPr>
            <a:picLocks noChangeAspect="1"/>
          </p:cNvPicPr>
          <p:nvPr/>
        </p:nvPicPr>
        <p:blipFill>
          <a:blip r:embed="rId6"/>
          <a:stretch>
            <a:fillRect/>
          </a:stretch>
        </p:blipFill>
        <p:spPr>
          <a:xfrm>
            <a:off x="572770" y="5225415"/>
            <a:ext cx="852805" cy="97218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3"/>
          <p:cNvSpPr txBox="1"/>
          <p:nvPr/>
        </p:nvSpPr>
        <p:spPr>
          <a:xfrm>
            <a:off x="6667500" y="5587365"/>
            <a:ext cx="2008505" cy="1046480"/>
          </a:xfrm>
          <a:prstGeom prst="rect">
            <a:avLst/>
          </a:prstGeom>
          <a:solidFill>
            <a:schemeClr val="lt1"/>
          </a:solid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68580" tIns="34290" rIns="68580" bIns="34290" numCol="1" spcCol="0" rtlCol="0" fromWordArt="0" anchor="t" anchorCtr="0" forceAA="0" compatLnSpc="1">
            <a:noAutofit/>
          </a:bodyPr>
          <a:lstStyle/>
          <a:p>
            <a:pPr algn="just" rtl="0" eaLnBrk="1" fontAlgn="auto" latinLnBrk="0" hangingPunct="1">
              <a:lnSpc>
                <a:spcPts val="2600"/>
              </a:lnSpc>
            </a:pPr>
            <a:r>
              <a:rPr lang="en-US" altLang="zh-CN"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rPr>
              <a:t>就业服务咨询热线:</a:t>
            </a:r>
            <a:endParaRPr lang="en-US" altLang="zh-CN"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endParaRPr>
          </a:p>
          <a:p>
            <a:pPr algn="just" rtl="0" eaLnBrk="1" fontAlgn="auto" latinLnBrk="0" hangingPunct="1">
              <a:lnSpc>
                <a:spcPts val="2600"/>
              </a:lnSpc>
            </a:pPr>
            <a:r>
              <a:rPr lang="en-US" altLang="zh-CN"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rPr>
              <a:t>15350272889  </a:t>
            </a:r>
            <a:r>
              <a:rPr lang="zh-CN" altLang="en-US"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rPr>
              <a:t>邓</a:t>
            </a:r>
            <a:endParaRPr lang="zh-CN" altLang="en-US" sz="1500" b="1" kern="100" spc="100">
              <a:solidFill>
                <a:srgbClr val="393FBB"/>
              </a:solidFill>
              <a:latin typeface="微软雅黑" panose="020B0503020204020204" charset="-122"/>
              <a:ea typeface="微软雅黑" panose="020B0503020204020204" charset="-122"/>
              <a:cs typeface="微软雅黑" panose="020B0503020204020204" charset="-122"/>
              <a:sym typeface="Times New Roman" panose="02020603050405020304"/>
            </a:endParaRPr>
          </a:p>
        </p:txBody>
      </p:sp>
      <p:pic>
        <p:nvPicPr>
          <p:cNvPr id="9" name="图片 8" descr="0f7a8e78947e937c7b7c0522fa82d3a"/>
          <p:cNvPicPr>
            <a:picLocks noChangeAspect="1"/>
          </p:cNvPicPr>
          <p:nvPr/>
        </p:nvPicPr>
        <p:blipFill>
          <a:blip r:embed="rId1"/>
          <a:stretch>
            <a:fillRect/>
          </a:stretch>
        </p:blipFill>
        <p:spPr>
          <a:xfrm>
            <a:off x="213836" y="111125"/>
            <a:ext cx="678180" cy="672941"/>
          </a:xfrm>
          <a:prstGeom prst="rect">
            <a:avLst/>
          </a:prstGeom>
        </p:spPr>
      </p:pic>
      <p:pic>
        <p:nvPicPr>
          <p:cNvPr id="11" name="图片 10" descr="aa1c03496e94995817e5fe519c1be24"/>
          <p:cNvPicPr>
            <a:picLocks noChangeAspect="1"/>
          </p:cNvPicPr>
          <p:nvPr/>
        </p:nvPicPr>
        <p:blipFill>
          <a:blip r:embed="rId2"/>
          <a:stretch>
            <a:fillRect/>
          </a:stretch>
        </p:blipFill>
        <p:spPr>
          <a:xfrm>
            <a:off x="4481195" y="230823"/>
            <a:ext cx="4515803" cy="606743"/>
          </a:xfrm>
          <a:prstGeom prst="rect">
            <a:avLst/>
          </a:prstGeom>
        </p:spPr>
      </p:pic>
      <p:sp>
        <p:nvSpPr>
          <p:cNvPr id="12" name="文本框 11"/>
          <p:cNvSpPr txBox="1"/>
          <p:nvPr/>
        </p:nvSpPr>
        <p:spPr>
          <a:xfrm>
            <a:off x="971550" y="230823"/>
            <a:ext cx="3429953" cy="553085"/>
          </a:xfrm>
          <a:prstGeom prst="rect">
            <a:avLst/>
          </a:prstGeom>
          <a:noFill/>
        </p:spPr>
        <p:txBody>
          <a:bodyPr wrap="square" rtlCol="0">
            <a:spAutoFit/>
          </a:bodyPr>
          <a:p>
            <a:r>
              <a:rPr lang="zh-CN" altLang="en-US" sz="3000" b="1">
                <a:solidFill>
                  <a:srgbClr val="2E2BA7"/>
                </a:solidFill>
                <a:effectLst>
                  <a:outerShdw blurRad="38100" dist="25400" dir="5400000" algn="ctr" rotWithShape="0">
                    <a:srgbClr val="6E747A">
                      <a:alpha val="43000"/>
                    </a:srgbClr>
                  </a:outerShdw>
                </a:effectLst>
                <a:latin typeface="+mn-ea"/>
              </a:rPr>
              <a:t>营前镇就业之家</a:t>
            </a:r>
            <a:endParaRPr lang="zh-CN" altLang="en-US" sz="3000" b="1">
              <a:solidFill>
                <a:srgbClr val="2E2BA7"/>
              </a:solidFill>
              <a:effectLst>
                <a:outerShdw blurRad="38100" dist="25400" dir="5400000" algn="ctr" rotWithShape="0">
                  <a:srgbClr val="6E747A">
                    <a:alpha val="43000"/>
                  </a:srgbClr>
                </a:outerShdw>
              </a:effectLst>
              <a:latin typeface="+mn-ea"/>
            </a:endParaRPr>
          </a:p>
        </p:txBody>
      </p:sp>
      <p:pic>
        <p:nvPicPr>
          <p:cNvPr id="17" name="图片 16"/>
          <p:cNvPicPr>
            <a:picLocks noChangeAspect="1"/>
          </p:cNvPicPr>
          <p:nvPr/>
        </p:nvPicPr>
        <p:blipFill>
          <a:blip r:embed="rId3"/>
          <a:stretch>
            <a:fillRect/>
          </a:stretch>
        </p:blipFill>
        <p:spPr>
          <a:xfrm>
            <a:off x="1613694" y="5318919"/>
            <a:ext cx="869633" cy="869633"/>
          </a:xfrm>
          <a:prstGeom prst="rect">
            <a:avLst/>
          </a:prstGeom>
        </p:spPr>
      </p:pic>
      <p:pic>
        <p:nvPicPr>
          <p:cNvPr id="19" name="图片 18"/>
          <p:cNvPicPr>
            <a:picLocks noChangeAspect="1"/>
          </p:cNvPicPr>
          <p:nvPr/>
        </p:nvPicPr>
        <p:blipFill>
          <a:blip r:embed="rId4"/>
          <a:stretch>
            <a:fillRect/>
          </a:stretch>
        </p:blipFill>
        <p:spPr>
          <a:xfrm>
            <a:off x="4400550" y="5752465"/>
            <a:ext cx="1381760" cy="716280"/>
          </a:xfrm>
          <a:prstGeom prst="rect">
            <a:avLst/>
          </a:prstGeom>
        </p:spPr>
      </p:pic>
      <p:sp>
        <p:nvSpPr>
          <p:cNvPr id="3" name="文本框 2"/>
          <p:cNvSpPr txBox="1"/>
          <p:nvPr/>
        </p:nvSpPr>
        <p:spPr>
          <a:xfrm>
            <a:off x="438785" y="6221730"/>
            <a:ext cx="1102995" cy="247015"/>
          </a:xfrm>
          <a:prstGeom prst="rect">
            <a:avLst/>
          </a:prstGeom>
          <a:noFill/>
        </p:spPr>
        <p:txBody>
          <a:bodyPr wrap="square" rtlCol="0">
            <a:noAutofit/>
          </a:bodyPr>
          <a:p>
            <a:pPr algn="ctr"/>
            <a:r>
              <a:rPr lang="zh-CN" altLang="en-US" sz="1000" b="1">
                <a:solidFill>
                  <a:srgbClr val="2522B0"/>
                </a:solidFill>
              </a:rPr>
              <a:t>就业之家小程序</a:t>
            </a:r>
            <a:endParaRPr lang="zh-CN" altLang="en-US" sz="1000" b="1">
              <a:solidFill>
                <a:srgbClr val="2522B0"/>
              </a:solidFill>
            </a:endParaRPr>
          </a:p>
        </p:txBody>
      </p:sp>
      <p:sp>
        <p:nvSpPr>
          <p:cNvPr id="6" name="文本框 5"/>
          <p:cNvSpPr txBox="1"/>
          <p:nvPr/>
        </p:nvSpPr>
        <p:spPr>
          <a:xfrm>
            <a:off x="1550670" y="6221730"/>
            <a:ext cx="960120" cy="247015"/>
          </a:xfrm>
          <a:prstGeom prst="rect">
            <a:avLst/>
          </a:prstGeom>
          <a:noFill/>
        </p:spPr>
        <p:txBody>
          <a:bodyPr wrap="square" rtlCol="0">
            <a:noAutofit/>
          </a:bodyPr>
          <a:p>
            <a:pPr algn="ctr"/>
            <a:r>
              <a:rPr lang="zh-CN" altLang="en-US" sz="1000" b="1">
                <a:solidFill>
                  <a:srgbClr val="2522B0"/>
                </a:solidFill>
              </a:rPr>
              <a:t>微信公众号</a:t>
            </a:r>
            <a:endParaRPr lang="zh-CN" altLang="en-US" sz="1000" b="1">
              <a:solidFill>
                <a:srgbClr val="2522B0"/>
              </a:solidFill>
            </a:endParaRPr>
          </a:p>
        </p:txBody>
      </p:sp>
      <p:pic>
        <p:nvPicPr>
          <p:cNvPr id="2" name="图片 1"/>
          <p:cNvPicPr>
            <a:picLocks noChangeAspect="1"/>
          </p:cNvPicPr>
          <p:nvPr/>
        </p:nvPicPr>
        <p:blipFill>
          <a:blip r:embed="rId5"/>
          <a:srcRect l="15478" t="13258" r="15454" b="41006"/>
          <a:stretch>
            <a:fillRect/>
          </a:stretch>
        </p:blipFill>
        <p:spPr>
          <a:xfrm>
            <a:off x="2752725" y="5361940"/>
            <a:ext cx="833755" cy="826770"/>
          </a:xfrm>
          <a:prstGeom prst="rect">
            <a:avLst/>
          </a:prstGeom>
        </p:spPr>
      </p:pic>
      <p:sp>
        <p:nvSpPr>
          <p:cNvPr id="8" name="文本框 7"/>
          <p:cNvSpPr txBox="1"/>
          <p:nvPr/>
        </p:nvSpPr>
        <p:spPr>
          <a:xfrm>
            <a:off x="2726055" y="6246495"/>
            <a:ext cx="960120" cy="247015"/>
          </a:xfrm>
          <a:prstGeom prst="rect">
            <a:avLst/>
          </a:prstGeom>
          <a:noFill/>
        </p:spPr>
        <p:txBody>
          <a:bodyPr wrap="square" rtlCol="0">
            <a:noAutofit/>
          </a:bodyPr>
          <a:p>
            <a:pPr algn="ctr"/>
            <a:r>
              <a:rPr lang="zh-CN" altLang="en-US" sz="1000" b="1">
                <a:solidFill>
                  <a:srgbClr val="2522B0"/>
                </a:solidFill>
              </a:rPr>
              <a:t>抖音号</a:t>
            </a:r>
            <a:endParaRPr lang="zh-CN" altLang="en-US" sz="1000" b="1">
              <a:solidFill>
                <a:srgbClr val="2522B0"/>
              </a:solidFill>
            </a:endParaRPr>
          </a:p>
        </p:txBody>
      </p:sp>
      <p:sp>
        <p:nvSpPr>
          <p:cNvPr id="7" name="圆角矩形 6"/>
          <p:cNvSpPr/>
          <p:nvPr/>
        </p:nvSpPr>
        <p:spPr>
          <a:xfrm>
            <a:off x="101600" y="919480"/>
            <a:ext cx="8941435" cy="5798820"/>
          </a:xfrm>
          <a:prstGeom prst="roundRect">
            <a:avLst/>
          </a:prstGeom>
          <a:ln w="85725">
            <a:solidFill>
              <a:srgbClr val="2E2BA7"/>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10" name="矩形 9"/>
          <p:cNvSpPr/>
          <p:nvPr/>
        </p:nvSpPr>
        <p:spPr>
          <a:xfrm>
            <a:off x="102235" y="918845"/>
            <a:ext cx="8940800" cy="5799455"/>
          </a:xfrm>
          <a:prstGeom prst="rect">
            <a:avLst/>
          </a:prstGeom>
          <a:ln w="76200">
            <a:solidFill>
              <a:srgbClr val="2E2BA7"/>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cxnSp>
        <p:nvCxnSpPr>
          <p:cNvPr id="27" name="直接连接符 26"/>
          <p:cNvCxnSpPr/>
          <p:nvPr/>
        </p:nvCxnSpPr>
        <p:spPr>
          <a:xfrm>
            <a:off x="127000" y="5153660"/>
            <a:ext cx="8917940" cy="0"/>
          </a:xfrm>
          <a:prstGeom prst="line">
            <a:avLst/>
          </a:prstGeom>
          <a:ln w="85725">
            <a:solidFill>
              <a:srgbClr val="2E2BA7"/>
            </a:solidFill>
          </a:ln>
        </p:spPr>
        <p:style>
          <a:lnRef idx="2">
            <a:schemeClr val="accent1"/>
          </a:lnRef>
          <a:fillRef idx="0">
            <a:srgbClr val="FFFFFF"/>
          </a:fillRef>
          <a:effectRef idx="0">
            <a:srgbClr val="FFFFFF"/>
          </a:effectRef>
          <a:fontRef idx="minor">
            <a:schemeClr val="tx1"/>
          </a:fontRef>
        </p:style>
      </p:cxnSp>
      <p:sp>
        <p:nvSpPr>
          <p:cNvPr id="14" name="文本框 13"/>
          <p:cNvSpPr txBox="1"/>
          <p:nvPr/>
        </p:nvSpPr>
        <p:spPr>
          <a:xfrm>
            <a:off x="3849370" y="5382260"/>
            <a:ext cx="2818130" cy="460375"/>
          </a:xfrm>
          <a:prstGeom prst="rect">
            <a:avLst/>
          </a:prstGeom>
          <a:noFill/>
        </p:spPr>
        <p:txBody>
          <a:bodyPr wrap="square" rtlCol="0">
            <a:spAutoFit/>
          </a:bodyPr>
          <a:p>
            <a:pPr algn="ctr"/>
            <a:r>
              <a:rPr lang="zh-CN" altLang="en-US"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rPr>
              <a:t>去</a:t>
            </a:r>
            <a:r>
              <a:rPr lang="en-US" altLang="zh-CN"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rPr>
              <a:t>上班</a:t>
            </a:r>
            <a:r>
              <a:rPr lang="zh-CN" altLang="en-US"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rPr>
              <a:t>不如</a:t>
            </a:r>
            <a:r>
              <a:rPr lang="en-US" altLang="zh-CN"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rPr>
              <a:t>来上犹！</a:t>
            </a:r>
            <a:endParaRPr lang="en-US" altLang="zh-CN" sz="2400" b="1" kern="100" spc="100">
              <a:solidFill>
                <a:srgbClr val="393FBB"/>
              </a:solidFill>
              <a:latin typeface="汉仪春然手书简" panose="00020600040101010101" charset="-122"/>
              <a:ea typeface="汉仪春然手书简" panose="00020600040101010101" charset="-122"/>
              <a:cs typeface="微软雅黑" panose="020B0503020204020204" charset="-122"/>
              <a:sym typeface="从未如此可爱" panose="02010600010101010101" charset="-122"/>
            </a:endParaRPr>
          </a:p>
        </p:txBody>
      </p:sp>
      <p:sp>
        <p:nvSpPr>
          <p:cNvPr id="16" name="任意多边形 15"/>
          <p:cNvSpPr/>
          <p:nvPr/>
        </p:nvSpPr>
        <p:spPr>
          <a:xfrm>
            <a:off x="125730" y="947420"/>
            <a:ext cx="550545" cy="561975"/>
          </a:xfrm>
          <a:custGeom>
            <a:avLst/>
            <a:gdLst>
              <a:gd name="connisteX0" fmla="*/ 9525 w 550545"/>
              <a:gd name="connsiteY0" fmla="*/ 561975 h 561975"/>
              <a:gd name="connisteX1" fmla="*/ 550545 w 550545"/>
              <a:gd name="connsiteY1" fmla="*/ 6985 h 561975"/>
              <a:gd name="connisteX2" fmla="*/ 0 w 550545"/>
              <a:gd name="connsiteY2" fmla="*/ 0 h 561975"/>
              <a:gd name="connisteX3" fmla="*/ 9525 w 550545"/>
              <a:gd name="connsiteY3" fmla="*/ 561975 h 561975"/>
            </a:gdLst>
            <a:ahLst/>
            <a:cxnLst>
              <a:cxn ang="0">
                <a:pos x="connisteX0" y="connsiteY0"/>
              </a:cxn>
              <a:cxn ang="0">
                <a:pos x="connisteX1" y="connsiteY1"/>
              </a:cxn>
              <a:cxn ang="0">
                <a:pos x="connisteX2" y="connsiteY2"/>
              </a:cxn>
              <a:cxn ang="0">
                <a:pos x="connisteX3" y="connsiteY3"/>
              </a:cxn>
            </a:cxnLst>
            <a:rect l="l" t="t" r="r" b="b"/>
            <a:pathLst>
              <a:path w="550545" h="561975">
                <a:moveTo>
                  <a:pt x="9525" y="561975"/>
                </a:moveTo>
                <a:lnTo>
                  <a:pt x="550545" y="6985"/>
                </a:lnTo>
                <a:lnTo>
                  <a:pt x="0" y="0"/>
                </a:lnTo>
                <a:lnTo>
                  <a:pt x="9525" y="561975"/>
                </a:lnTo>
                <a:close/>
              </a:path>
            </a:pathLst>
          </a:custGeom>
          <a:solidFill>
            <a:srgbClr val="2E2BA7"/>
          </a:solidFill>
          <a:ln>
            <a:solidFill>
              <a:srgbClr val="2E2BA7"/>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任意多边形 17"/>
          <p:cNvSpPr/>
          <p:nvPr/>
        </p:nvSpPr>
        <p:spPr>
          <a:xfrm rot="16200000">
            <a:off x="142240" y="6154420"/>
            <a:ext cx="550545" cy="561975"/>
          </a:xfrm>
          <a:custGeom>
            <a:avLst/>
            <a:gdLst>
              <a:gd name="connisteX0" fmla="*/ 9525 w 550545"/>
              <a:gd name="connsiteY0" fmla="*/ 561975 h 561975"/>
              <a:gd name="connisteX1" fmla="*/ 550545 w 550545"/>
              <a:gd name="connsiteY1" fmla="*/ 6985 h 561975"/>
              <a:gd name="connisteX2" fmla="*/ 0 w 550545"/>
              <a:gd name="connsiteY2" fmla="*/ 0 h 561975"/>
              <a:gd name="connisteX3" fmla="*/ 9525 w 550545"/>
              <a:gd name="connsiteY3" fmla="*/ 561975 h 561975"/>
            </a:gdLst>
            <a:ahLst/>
            <a:cxnLst>
              <a:cxn ang="0">
                <a:pos x="connisteX0" y="connsiteY0"/>
              </a:cxn>
              <a:cxn ang="0">
                <a:pos x="connisteX1" y="connsiteY1"/>
              </a:cxn>
              <a:cxn ang="0">
                <a:pos x="connisteX2" y="connsiteY2"/>
              </a:cxn>
              <a:cxn ang="0">
                <a:pos x="connisteX3" y="connsiteY3"/>
              </a:cxn>
            </a:cxnLst>
            <a:rect l="l" t="t" r="r" b="b"/>
            <a:pathLst>
              <a:path w="550545" h="561975">
                <a:moveTo>
                  <a:pt x="9525" y="561975"/>
                </a:moveTo>
                <a:lnTo>
                  <a:pt x="550545" y="6985"/>
                </a:lnTo>
                <a:lnTo>
                  <a:pt x="0" y="0"/>
                </a:lnTo>
                <a:lnTo>
                  <a:pt x="9525" y="561975"/>
                </a:lnTo>
                <a:close/>
              </a:path>
            </a:pathLst>
          </a:custGeom>
          <a:solidFill>
            <a:srgbClr val="2E2BA7"/>
          </a:solidFill>
          <a:ln>
            <a:solidFill>
              <a:srgbClr val="2E2BA7"/>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2" name="任意多边形 21"/>
          <p:cNvSpPr/>
          <p:nvPr/>
        </p:nvSpPr>
        <p:spPr>
          <a:xfrm rot="5400000">
            <a:off x="8456295" y="931545"/>
            <a:ext cx="550545" cy="561975"/>
          </a:xfrm>
          <a:custGeom>
            <a:avLst/>
            <a:gdLst>
              <a:gd name="connisteX0" fmla="*/ 9525 w 550545"/>
              <a:gd name="connsiteY0" fmla="*/ 561975 h 561975"/>
              <a:gd name="connisteX1" fmla="*/ 550545 w 550545"/>
              <a:gd name="connsiteY1" fmla="*/ 6985 h 561975"/>
              <a:gd name="connisteX2" fmla="*/ 0 w 550545"/>
              <a:gd name="connsiteY2" fmla="*/ 0 h 561975"/>
              <a:gd name="connisteX3" fmla="*/ 9525 w 550545"/>
              <a:gd name="connsiteY3" fmla="*/ 561975 h 561975"/>
            </a:gdLst>
            <a:ahLst/>
            <a:cxnLst>
              <a:cxn ang="0">
                <a:pos x="connisteX0" y="connsiteY0"/>
              </a:cxn>
              <a:cxn ang="0">
                <a:pos x="connisteX1" y="connsiteY1"/>
              </a:cxn>
              <a:cxn ang="0">
                <a:pos x="connisteX2" y="connsiteY2"/>
              </a:cxn>
              <a:cxn ang="0">
                <a:pos x="connisteX3" y="connsiteY3"/>
              </a:cxn>
            </a:cxnLst>
            <a:rect l="l" t="t" r="r" b="b"/>
            <a:pathLst>
              <a:path w="550545" h="561975">
                <a:moveTo>
                  <a:pt x="9525" y="561975"/>
                </a:moveTo>
                <a:lnTo>
                  <a:pt x="550545" y="6985"/>
                </a:lnTo>
                <a:lnTo>
                  <a:pt x="0" y="0"/>
                </a:lnTo>
                <a:lnTo>
                  <a:pt x="9525" y="561975"/>
                </a:lnTo>
                <a:close/>
              </a:path>
            </a:pathLst>
          </a:custGeom>
          <a:solidFill>
            <a:srgbClr val="2E2BA7"/>
          </a:solidFill>
          <a:ln>
            <a:solidFill>
              <a:srgbClr val="2E2BA7"/>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3" name="任意多边形 22"/>
          <p:cNvSpPr/>
          <p:nvPr/>
        </p:nvSpPr>
        <p:spPr>
          <a:xfrm rot="10800000">
            <a:off x="8453755" y="6151245"/>
            <a:ext cx="550545" cy="561975"/>
          </a:xfrm>
          <a:custGeom>
            <a:avLst/>
            <a:gdLst>
              <a:gd name="connisteX0" fmla="*/ 9525 w 550545"/>
              <a:gd name="connsiteY0" fmla="*/ 561975 h 561975"/>
              <a:gd name="connisteX1" fmla="*/ 550545 w 550545"/>
              <a:gd name="connsiteY1" fmla="*/ 6985 h 561975"/>
              <a:gd name="connisteX2" fmla="*/ 0 w 550545"/>
              <a:gd name="connsiteY2" fmla="*/ 0 h 561975"/>
              <a:gd name="connisteX3" fmla="*/ 9525 w 550545"/>
              <a:gd name="connsiteY3" fmla="*/ 561975 h 561975"/>
            </a:gdLst>
            <a:ahLst/>
            <a:cxnLst>
              <a:cxn ang="0">
                <a:pos x="connisteX0" y="connsiteY0"/>
              </a:cxn>
              <a:cxn ang="0">
                <a:pos x="connisteX1" y="connsiteY1"/>
              </a:cxn>
              <a:cxn ang="0">
                <a:pos x="connisteX2" y="connsiteY2"/>
              </a:cxn>
              <a:cxn ang="0">
                <a:pos x="connisteX3" y="connsiteY3"/>
              </a:cxn>
            </a:cxnLst>
            <a:rect l="l" t="t" r="r" b="b"/>
            <a:pathLst>
              <a:path w="550545" h="561975">
                <a:moveTo>
                  <a:pt x="9525" y="561975"/>
                </a:moveTo>
                <a:lnTo>
                  <a:pt x="550545" y="6985"/>
                </a:lnTo>
                <a:lnTo>
                  <a:pt x="0" y="0"/>
                </a:lnTo>
                <a:lnTo>
                  <a:pt x="9525" y="561975"/>
                </a:lnTo>
                <a:close/>
              </a:path>
            </a:pathLst>
          </a:custGeom>
          <a:solidFill>
            <a:srgbClr val="2E2BA7"/>
          </a:solidFill>
          <a:ln>
            <a:solidFill>
              <a:srgbClr val="2E2BA7"/>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5" name="文本框 14"/>
          <p:cNvSpPr txBox="1"/>
          <p:nvPr/>
        </p:nvSpPr>
        <p:spPr>
          <a:xfrm>
            <a:off x="225425" y="1105535"/>
            <a:ext cx="8609330" cy="3726815"/>
          </a:xfrm>
          <a:prstGeom prst="rect">
            <a:avLst/>
          </a:prstGeom>
          <a:noFill/>
        </p:spPr>
        <p:txBody>
          <a:bodyPr wrap="square" rtlCol="0">
            <a:noAutofit/>
          </a:bodyPr>
          <a:p>
            <a:pPr indent="406400" algn="ctr" fontAlgn="auto">
              <a:lnSpc>
                <a:spcPts val="1600"/>
              </a:lnSpc>
              <a:extLst>
                <a:ext uri="{35155182-B16C-46BC-9424-99874614C6A1}">
                  <wpsdc:indentchars xmlns:wpsdc="http://www.wps.cn/officeDocument/2017/drawingmlCustomData" val="200" checksum="1740828767"/>
                </a:ext>
              </a:extLst>
            </a:pPr>
            <a:r>
              <a:rPr lang="zh-CN" altLang="en-US" sz="1600">
                <a:latin typeface="方正小标宋简体" panose="03000509000000000000" charset="-122"/>
                <a:ea typeface="方正小标宋简体" panose="03000509000000000000" charset="-122"/>
                <a:cs typeface="方正小标宋简体" panose="03000509000000000000" charset="-122"/>
              </a:rPr>
              <a:t>乐丰电机（赣州）有限公司</a:t>
            </a:r>
            <a:endParaRPr lang="zh-CN" altLang="en-US" sz="1600">
              <a:latin typeface="方正小标宋简体" panose="03000509000000000000" charset="-122"/>
              <a:ea typeface="方正小标宋简体" panose="03000509000000000000" charset="-122"/>
              <a:cs typeface="方正小标宋简体" panose="03000509000000000000" charset="-122"/>
            </a:endParaRPr>
          </a:p>
          <a:p>
            <a:pPr indent="406400" algn="just" fontAlgn="auto">
              <a:lnSpc>
                <a:spcPts val="1600"/>
              </a:lnSpc>
              <a:extLst>
                <a:ext uri="{35155182-B16C-46BC-9424-99874614C6A1}">
                  <wpsdc:indentchars xmlns:wpsdc="http://www.wps.cn/officeDocument/2017/drawingmlCustomData" val="200" checksum="1740828767"/>
                </a:ext>
              </a:extLst>
            </a:pPr>
            <a:r>
              <a:rPr lang="zh-CN" altLang="en-US" sz="1600">
                <a:latin typeface="方正小标宋简体" panose="03000509000000000000" charset="-122"/>
                <a:ea typeface="方正小标宋简体" panose="03000509000000000000" charset="-122"/>
                <a:cs typeface="方正小标宋简体" panose="03000509000000000000" charset="-122"/>
              </a:rPr>
              <a:t>江西乐盈智能科技股份有限公司</a:t>
            </a:r>
            <a:endParaRPr lang="zh-CN" altLang="en-US" sz="1600">
              <a:latin typeface="方正小标宋简体" panose="03000509000000000000" charset="-122"/>
              <a:ea typeface="方正小标宋简体" panose="03000509000000000000" charset="-122"/>
              <a:cs typeface="方正小标宋简体" panose="03000509000000000000" charset="-122"/>
            </a:endParaRPr>
          </a:p>
          <a:p>
            <a:pPr indent="406400" algn="just" fontAlgn="auto">
              <a:lnSpc>
                <a:spcPts val="1600"/>
              </a:lnSpc>
              <a:extLst>
                <a:ext uri="{35155182-B16C-46BC-9424-99874614C6A1}">
                  <wpsdc:indentchars xmlns:wpsdc="http://www.wps.cn/officeDocument/2017/drawingmlCustomData" val="200" checksum="1740828767"/>
                </a:ext>
              </a:extLst>
            </a:pPr>
            <a:r>
              <a:rPr lang="zh-CN" altLang="en-US" sz="1600">
                <a:latin typeface="方正小标宋简体" panose="03000509000000000000" charset="-122"/>
                <a:ea typeface="方正小标宋简体" panose="03000509000000000000" charset="-122"/>
                <a:cs typeface="方正小标宋简体" panose="03000509000000000000" charset="-122"/>
              </a:rPr>
              <a:t>招聘简章</a:t>
            </a:r>
            <a:endParaRPr lang="zh-CN" altLang="en-US" sz="1600">
              <a:latin typeface="方正小标宋简体" panose="03000509000000000000" charset="-122"/>
              <a:ea typeface="方正小标宋简体" panose="03000509000000000000" charset="-122"/>
              <a:cs typeface="方正小标宋简体" panose="03000509000000000000" charset="-122"/>
            </a:endParaRPr>
          </a:p>
          <a:p>
            <a:pPr indent="406400" algn="just" fontAlgn="auto">
              <a:lnSpc>
                <a:spcPts val="1600"/>
              </a:lnSpc>
              <a:extLst>
                <a:ext uri="{35155182-B16C-46BC-9424-99874614C6A1}">
                  <wpsdc:indentchars xmlns:wpsdc="http://www.wps.cn/officeDocument/2017/drawingmlCustomData" val="200" checksum="1740828767"/>
                </a:ext>
              </a:extLst>
            </a:pPr>
            <a:r>
              <a:rPr lang="zh-CN" altLang="en-US" sz="1600">
                <a:latin typeface="方正小标宋简体" panose="03000509000000000000" charset="-122"/>
                <a:ea typeface="方正小标宋简体" panose="03000509000000000000" charset="-122"/>
                <a:cs typeface="方正小标宋简体" panose="03000509000000000000" charset="-122"/>
              </a:rPr>
              <a:t>一、公司简介：</a:t>
            </a:r>
            <a:endParaRPr lang="zh-CN" altLang="en-US" sz="1600">
              <a:latin typeface="方正小标宋简体" panose="03000509000000000000" charset="-122"/>
              <a:ea typeface="方正小标宋简体" panose="03000509000000000000" charset="-122"/>
              <a:cs typeface="方正小标宋简体" panose="03000509000000000000" charset="-122"/>
            </a:endParaRPr>
          </a:p>
          <a:p>
            <a:pPr indent="406400" algn="just" fontAlgn="auto">
              <a:lnSpc>
                <a:spcPts val="1600"/>
              </a:lnSpc>
              <a:extLst>
                <a:ext uri="{35155182-B16C-46BC-9424-99874614C6A1}">
                  <wpsdc:indentchars xmlns:wpsdc="http://www.wps.cn/officeDocument/2017/drawingmlCustomData" val="200" checksum="1740828767"/>
                </a:ext>
              </a:extLst>
            </a:pPr>
            <a:r>
              <a:rPr lang="zh-CN" altLang="en-US" sz="1600">
                <a:latin typeface="方正小标宋简体" panose="03000509000000000000" charset="-122"/>
                <a:ea typeface="方正小标宋简体" panose="03000509000000000000" charset="-122"/>
                <a:cs typeface="方正小标宋简体" panose="03000509000000000000" charset="-122"/>
              </a:rPr>
              <a:t>我公司成立于</a:t>
            </a:r>
            <a:r>
              <a:rPr lang="en-US" altLang="zh-CN" sz="1600">
                <a:latin typeface="方正小标宋简体" panose="03000509000000000000" charset="-122"/>
                <a:ea typeface="方正小标宋简体" panose="03000509000000000000" charset="-122"/>
                <a:cs typeface="方正小标宋简体" panose="03000509000000000000" charset="-122"/>
              </a:rPr>
              <a:t>2009</a:t>
            </a:r>
            <a:r>
              <a:rPr lang="zh-CN" altLang="en-US" sz="1600">
                <a:latin typeface="方正小标宋简体" panose="03000509000000000000" charset="-122"/>
                <a:ea typeface="方正小标宋简体" panose="03000509000000000000" charset="-122"/>
                <a:cs typeface="方正小标宋简体" panose="03000509000000000000" charset="-122"/>
              </a:rPr>
              <a:t>年，是一家专注生产精密塑料、口腔护理器、冲牙器、按摩腰带、按摩贴等健康理疗产品的大型制造企业，位于江西省赣州市上犹县黄埠工业园北区</a:t>
            </a:r>
            <a:r>
              <a:rPr lang="en-US" altLang="zh-CN" sz="1600">
                <a:latin typeface="方正小标宋简体" panose="03000509000000000000" charset="-122"/>
                <a:ea typeface="方正小标宋简体" panose="03000509000000000000" charset="-122"/>
                <a:cs typeface="方正小标宋简体" panose="03000509000000000000" charset="-122"/>
              </a:rPr>
              <a:t>/</a:t>
            </a:r>
            <a:r>
              <a:rPr lang="zh-CN" altLang="en-US" sz="1600">
                <a:latin typeface="方正小标宋简体" panose="03000509000000000000" charset="-122"/>
                <a:ea typeface="方正小标宋简体" panose="03000509000000000000" charset="-122"/>
                <a:cs typeface="方正小标宋简体" panose="03000509000000000000" charset="-122"/>
              </a:rPr>
              <a:t>南区，厂区土地自购，建筑面积高达</a:t>
            </a:r>
            <a:r>
              <a:rPr lang="en-US" altLang="zh-CN" sz="1600">
                <a:latin typeface="方正小标宋简体" panose="03000509000000000000" charset="-122"/>
                <a:ea typeface="方正小标宋简体" panose="03000509000000000000" charset="-122"/>
                <a:cs typeface="方正小标宋简体" panose="03000509000000000000" charset="-122"/>
              </a:rPr>
              <a:t>3</a:t>
            </a:r>
            <a:r>
              <a:rPr lang="zh-CN" altLang="en-US" sz="1600">
                <a:latin typeface="方正小标宋简体" panose="03000509000000000000" charset="-122"/>
                <a:ea typeface="方正小标宋简体" panose="03000509000000000000" charset="-122"/>
                <a:cs typeface="方正小标宋简体" panose="03000509000000000000" charset="-122"/>
              </a:rPr>
              <a:t>万平米。</a:t>
            </a:r>
            <a:endParaRPr lang="zh-CN" altLang="en-US" sz="1600">
              <a:latin typeface="方正小标宋简体" panose="03000509000000000000" charset="-122"/>
              <a:ea typeface="方正小标宋简体" panose="03000509000000000000" charset="-122"/>
              <a:cs typeface="方正小标宋简体" panose="03000509000000000000" charset="-122"/>
            </a:endParaRPr>
          </a:p>
          <a:p>
            <a:pPr indent="406400" algn="just" fontAlgn="auto">
              <a:lnSpc>
                <a:spcPts val="1600"/>
              </a:lnSpc>
              <a:extLst>
                <a:ext uri="{35155182-B16C-46BC-9424-99874614C6A1}">
                  <wpsdc:indentchars xmlns:wpsdc="http://www.wps.cn/officeDocument/2017/drawingmlCustomData" val="200" checksum="1740828767"/>
                </a:ext>
              </a:extLst>
            </a:pPr>
            <a:endParaRPr lang="en-US" altLang="zh-CN" sz="1600">
              <a:latin typeface="方正小标宋简体" panose="03000509000000000000" charset="-122"/>
              <a:ea typeface="方正小标宋简体" panose="03000509000000000000" charset="-122"/>
              <a:cs typeface="方正小标宋简体" panose="03000509000000000000" charset="-122"/>
            </a:endParaRPr>
          </a:p>
          <a:p>
            <a:pPr indent="406400" algn="just" fontAlgn="auto">
              <a:lnSpc>
                <a:spcPts val="1600"/>
              </a:lnSpc>
              <a:extLst>
                <a:ext uri="{35155182-B16C-46BC-9424-99874614C6A1}">
                  <wpsdc:indentchars xmlns:wpsdc="http://www.wps.cn/officeDocument/2017/drawingmlCustomData" val="200" checksum="1740828767"/>
                </a:ext>
              </a:extLst>
            </a:pPr>
            <a:r>
              <a:rPr lang="zh-CN" altLang="en-US" sz="1600">
                <a:latin typeface="方正小标宋简体" panose="03000509000000000000" charset="-122"/>
                <a:ea typeface="方正小标宋简体" panose="03000509000000000000" charset="-122"/>
                <a:cs typeface="方正小标宋简体" panose="03000509000000000000" charset="-122"/>
              </a:rPr>
              <a:t>二、招聘岗位：</a:t>
            </a:r>
            <a:endParaRPr lang="zh-CN" altLang="en-US" sz="1600">
              <a:latin typeface="方正小标宋简体" panose="03000509000000000000" charset="-122"/>
              <a:ea typeface="方正小标宋简体" panose="03000509000000000000" charset="-122"/>
              <a:cs typeface="方正小标宋简体" panose="03000509000000000000" charset="-122"/>
            </a:endParaRPr>
          </a:p>
          <a:p>
            <a:pPr indent="406400" algn="just" fontAlgn="auto">
              <a:lnSpc>
                <a:spcPts val="1600"/>
              </a:lnSpc>
              <a:extLst>
                <a:ext uri="{35155182-B16C-46BC-9424-99874614C6A1}">
                  <wpsdc:indentchars xmlns:wpsdc="http://www.wps.cn/officeDocument/2017/drawingmlCustomData" val="200" checksum="1740828767"/>
                </a:ext>
              </a:extLst>
            </a:pPr>
            <a:r>
              <a:rPr lang="en-US" altLang="zh-CN" sz="1600">
                <a:latin typeface="方正小标宋简体" panose="03000509000000000000" charset="-122"/>
                <a:ea typeface="方正小标宋简体" panose="03000509000000000000" charset="-122"/>
                <a:cs typeface="方正小标宋简体" panose="03000509000000000000" charset="-122"/>
              </a:rPr>
              <a:t>1.</a:t>
            </a:r>
            <a:r>
              <a:rPr lang="zh-CN" altLang="en-US" sz="1600">
                <a:latin typeface="方正小标宋简体" panose="03000509000000000000" charset="-122"/>
                <a:ea typeface="方正小标宋简体" panose="03000509000000000000" charset="-122"/>
                <a:cs typeface="方正小标宋简体" panose="03000509000000000000" charset="-122"/>
              </a:rPr>
              <a:t>乐盈普工</a:t>
            </a:r>
            <a:r>
              <a:rPr lang="en-US" altLang="zh-CN" sz="1600">
                <a:latin typeface="方正小标宋简体" panose="03000509000000000000" charset="-122"/>
                <a:ea typeface="方正小标宋简体" panose="03000509000000000000" charset="-122"/>
                <a:cs typeface="方正小标宋简体" panose="03000509000000000000" charset="-122"/>
              </a:rPr>
              <a:t>    70</a:t>
            </a:r>
            <a:r>
              <a:rPr lang="zh-CN" altLang="en-US" sz="1600">
                <a:latin typeface="方正小标宋简体" panose="03000509000000000000" charset="-122"/>
                <a:ea typeface="方正小标宋简体" panose="03000509000000000000" charset="-122"/>
                <a:cs typeface="方正小标宋简体" panose="03000509000000000000" charset="-122"/>
              </a:rPr>
              <a:t>人</a:t>
            </a:r>
            <a:r>
              <a:rPr lang="en-US" altLang="zh-CN" sz="1600">
                <a:latin typeface="方正小标宋简体" panose="03000509000000000000" charset="-122"/>
                <a:ea typeface="方正小标宋简体" panose="03000509000000000000" charset="-122"/>
                <a:cs typeface="方正小标宋简体" panose="03000509000000000000" charset="-122"/>
              </a:rPr>
              <a:t>    </a:t>
            </a:r>
            <a:r>
              <a:rPr lang="zh-CN" altLang="en-US" sz="1600">
                <a:latin typeface="方正小标宋简体" panose="03000509000000000000" charset="-122"/>
                <a:ea typeface="方正小标宋简体" panose="03000509000000000000" charset="-122"/>
                <a:cs typeface="方正小标宋简体" panose="03000509000000000000" charset="-122"/>
              </a:rPr>
              <a:t>要求</a:t>
            </a:r>
            <a:r>
              <a:rPr lang="en-US" altLang="zh-CN" sz="1600">
                <a:latin typeface="方正小标宋简体" panose="03000509000000000000" charset="-122"/>
                <a:ea typeface="方正小标宋简体" panose="03000509000000000000" charset="-122"/>
                <a:cs typeface="方正小标宋简体" panose="03000509000000000000" charset="-122"/>
              </a:rPr>
              <a:t>52</a:t>
            </a:r>
            <a:r>
              <a:rPr lang="zh-CN" altLang="en-US" sz="1600">
                <a:latin typeface="方正小标宋简体" panose="03000509000000000000" charset="-122"/>
                <a:ea typeface="方正小标宋简体" panose="03000509000000000000" charset="-122"/>
                <a:cs typeface="方正小标宋简体" panose="03000509000000000000" charset="-122"/>
              </a:rPr>
              <a:t>岁内，能适应加班，长白班</a:t>
            </a:r>
            <a:r>
              <a:rPr lang="en-US" altLang="zh-CN" sz="1600">
                <a:latin typeface="方正小标宋简体" panose="03000509000000000000" charset="-122"/>
                <a:ea typeface="方正小标宋简体" panose="03000509000000000000" charset="-122"/>
                <a:cs typeface="方正小标宋简体" panose="03000509000000000000" charset="-122"/>
              </a:rPr>
              <a:t>  </a:t>
            </a:r>
            <a:r>
              <a:rPr lang="zh-CN" altLang="en-US" sz="1600">
                <a:latin typeface="方正小标宋简体" panose="03000509000000000000" charset="-122"/>
                <a:ea typeface="方正小标宋简体" panose="03000509000000000000" charset="-122"/>
                <a:cs typeface="方正小标宋简体" panose="03000509000000000000" charset="-122"/>
              </a:rPr>
              <a:t>综合月薪</a:t>
            </a:r>
            <a:r>
              <a:rPr lang="en-US" altLang="zh-CN" sz="1600">
                <a:latin typeface="方正小标宋简体" panose="03000509000000000000" charset="-122"/>
                <a:ea typeface="方正小标宋简体" panose="03000509000000000000" charset="-122"/>
                <a:cs typeface="方正小标宋简体" panose="03000509000000000000" charset="-122"/>
              </a:rPr>
              <a:t>4000-5000</a:t>
            </a:r>
            <a:r>
              <a:rPr lang="zh-CN" altLang="en-US" sz="1600">
                <a:latin typeface="方正小标宋简体" panose="03000509000000000000" charset="-122"/>
                <a:ea typeface="方正小标宋简体" panose="03000509000000000000" charset="-122"/>
                <a:cs typeface="方正小标宋简体" panose="03000509000000000000" charset="-122"/>
              </a:rPr>
              <a:t>元</a:t>
            </a:r>
            <a:endParaRPr lang="zh-CN" altLang="en-US" sz="1600">
              <a:latin typeface="方正小标宋简体" panose="03000509000000000000" charset="-122"/>
              <a:ea typeface="方正小标宋简体" panose="03000509000000000000" charset="-122"/>
              <a:cs typeface="方正小标宋简体" panose="03000509000000000000" charset="-122"/>
            </a:endParaRPr>
          </a:p>
          <a:p>
            <a:pPr indent="406400" algn="just" fontAlgn="auto">
              <a:lnSpc>
                <a:spcPts val="1600"/>
              </a:lnSpc>
              <a:extLst>
                <a:ext uri="{35155182-B16C-46BC-9424-99874614C6A1}">
                  <wpsdc:indentchars xmlns:wpsdc="http://www.wps.cn/officeDocument/2017/drawingmlCustomData" val="200" checksum="1740828767"/>
                </a:ext>
              </a:extLst>
            </a:pPr>
            <a:r>
              <a:rPr lang="en-US" altLang="zh-CN" sz="1600">
                <a:latin typeface="方正小标宋简体" panose="03000509000000000000" charset="-122"/>
                <a:ea typeface="方正小标宋简体" panose="03000509000000000000" charset="-122"/>
                <a:cs typeface="方正小标宋简体" panose="03000509000000000000" charset="-122"/>
              </a:rPr>
              <a:t>2.</a:t>
            </a:r>
            <a:r>
              <a:rPr lang="zh-CN" altLang="en-US" sz="1600">
                <a:latin typeface="方正小标宋简体" panose="03000509000000000000" charset="-122"/>
                <a:ea typeface="方正小标宋简体" panose="03000509000000000000" charset="-122"/>
                <a:cs typeface="方正小标宋简体" panose="03000509000000000000" charset="-122"/>
              </a:rPr>
              <a:t>乐丰普工</a:t>
            </a:r>
            <a:r>
              <a:rPr lang="en-US" altLang="zh-CN" sz="1600">
                <a:latin typeface="方正小标宋简体" panose="03000509000000000000" charset="-122"/>
                <a:ea typeface="方正小标宋简体" panose="03000509000000000000" charset="-122"/>
                <a:cs typeface="方正小标宋简体" panose="03000509000000000000" charset="-122"/>
              </a:rPr>
              <a:t>    20</a:t>
            </a:r>
            <a:r>
              <a:rPr lang="zh-CN" altLang="en-US" sz="1600">
                <a:latin typeface="方正小标宋简体" panose="03000509000000000000" charset="-122"/>
                <a:ea typeface="方正小标宋简体" panose="03000509000000000000" charset="-122"/>
                <a:cs typeface="方正小标宋简体" panose="03000509000000000000" charset="-122"/>
              </a:rPr>
              <a:t>人</a:t>
            </a:r>
            <a:r>
              <a:rPr lang="en-US" altLang="zh-CN" sz="1600">
                <a:latin typeface="方正小标宋简体" panose="03000509000000000000" charset="-122"/>
                <a:ea typeface="方正小标宋简体" panose="03000509000000000000" charset="-122"/>
                <a:cs typeface="方正小标宋简体" panose="03000509000000000000" charset="-122"/>
              </a:rPr>
              <a:t>    </a:t>
            </a:r>
            <a:r>
              <a:rPr lang="zh-CN" altLang="en-US" sz="1600">
                <a:latin typeface="方正小标宋简体" panose="03000509000000000000" charset="-122"/>
                <a:ea typeface="方正小标宋简体" panose="03000509000000000000" charset="-122"/>
                <a:cs typeface="方正小标宋简体" panose="03000509000000000000" charset="-122"/>
              </a:rPr>
              <a:t>要求</a:t>
            </a:r>
            <a:r>
              <a:rPr lang="en-US" altLang="zh-CN" sz="1600">
                <a:latin typeface="方正小标宋简体" panose="03000509000000000000" charset="-122"/>
                <a:ea typeface="方正小标宋简体" panose="03000509000000000000" charset="-122"/>
                <a:cs typeface="方正小标宋简体" panose="03000509000000000000" charset="-122"/>
              </a:rPr>
              <a:t>48</a:t>
            </a:r>
            <a:r>
              <a:rPr lang="zh-CN" altLang="en-US" sz="1600">
                <a:latin typeface="方正小标宋简体" panose="03000509000000000000" charset="-122"/>
                <a:ea typeface="方正小标宋简体" panose="03000509000000000000" charset="-122"/>
                <a:cs typeface="方正小标宋简体" panose="03000509000000000000" charset="-122"/>
              </a:rPr>
              <a:t>岁内，能适应加班，两班倒</a:t>
            </a:r>
            <a:r>
              <a:rPr lang="en-US" altLang="zh-CN" sz="1600">
                <a:latin typeface="方正小标宋简体" panose="03000509000000000000" charset="-122"/>
                <a:ea typeface="方正小标宋简体" panose="03000509000000000000" charset="-122"/>
                <a:cs typeface="方正小标宋简体" panose="03000509000000000000" charset="-122"/>
              </a:rPr>
              <a:t>  </a:t>
            </a:r>
            <a:r>
              <a:rPr lang="zh-CN" altLang="en-US" sz="1600">
                <a:latin typeface="方正小标宋简体" panose="03000509000000000000" charset="-122"/>
                <a:ea typeface="方正小标宋简体" panose="03000509000000000000" charset="-122"/>
                <a:cs typeface="方正小标宋简体" panose="03000509000000000000" charset="-122"/>
              </a:rPr>
              <a:t>综合月薪</a:t>
            </a:r>
            <a:r>
              <a:rPr lang="en-US" altLang="zh-CN" sz="1600">
                <a:latin typeface="方正小标宋简体" panose="03000509000000000000" charset="-122"/>
                <a:ea typeface="方正小标宋简体" panose="03000509000000000000" charset="-122"/>
                <a:cs typeface="方正小标宋简体" panose="03000509000000000000" charset="-122"/>
              </a:rPr>
              <a:t>4000-5500</a:t>
            </a:r>
            <a:r>
              <a:rPr lang="zh-CN" altLang="en-US" sz="1600">
                <a:latin typeface="方正小标宋简体" panose="03000509000000000000" charset="-122"/>
                <a:ea typeface="方正小标宋简体" panose="03000509000000000000" charset="-122"/>
                <a:cs typeface="方正小标宋简体" panose="03000509000000000000" charset="-122"/>
              </a:rPr>
              <a:t>元</a:t>
            </a:r>
            <a:endParaRPr lang="zh-CN" altLang="en-US" sz="1600">
              <a:latin typeface="方正小标宋简体" panose="03000509000000000000" charset="-122"/>
              <a:ea typeface="方正小标宋简体" panose="03000509000000000000" charset="-122"/>
              <a:cs typeface="方正小标宋简体" panose="03000509000000000000" charset="-122"/>
            </a:endParaRPr>
          </a:p>
          <a:p>
            <a:pPr indent="406400" algn="just" fontAlgn="auto">
              <a:lnSpc>
                <a:spcPts val="1600"/>
              </a:lnSpc>
              <a:extLst>
                <a:ext uri="{35155182-B16C-46BC-9424-99874614C6A1}">
                  <wpsdc:indentchars xmlns:wpsdc="http://www.wps.cn/officeDocument/2017/drawingmlCustomData" val="200" checksum="1740828767"/>
                </a:ext>
              </a:extLst>
            </a:pPr>
            <a:r>
              <a:rPr lang="en-US" altLang="zh-CN" sz="1600">
                <a:latin typeface="方正小标宋简体" panose="03000509000000000000" charset="-122"/>
                <a:ea typeface="方正小标宋简体" panose="03000509000000000000" charset="-122"/>
                <a:cs typeface="方正小标宋简体" panose="03000509000000000000" charset="-122"/>
              </a:rPr>
              <a:t>3.</a:t>
            </a:r>
            <a:r>
              <a:rPr lang="zh-CN" altLang="en-US" sz="1600">
                <a:latin typeface="方正小标宋简体" panose="03000509000000000000" charset="-122"/>
                <a:ea typeface="方正小标宋简体" panose="03000509000000000000" charset="-122"/>
                <a:cs typeface="方正小标宋简体" panose="03000509000000000000" charset="-122"/>
              </a:rPr>
              <a:t>成本会计</a:t>
            </a:r>
            <a:r>
              <a:rPr lang="en-US" altLang="zh-CN" sz="1600">
                <a:latin typeface="方正小标宋简体" panose="03000509000000000000" charset="-122"/>
                <a:ea typeface="方正小标宋简体" panose="03000509000000000000" charset="-122"/>
                <a:cs typeface="方正小标宋简体" panose="03000509000000000000" charset="-122"/>
              </a:rPr>
              <a:t>    1</a:t>
            </a:r>
            <a:r>
              <a:rPr lang="zh-CN" altLang="en-US" sz="1600">
                <a:latin typeface="方正小标宋简体" panose="03000509000000000000" charset="-122"/>
                <a:ea typeface="方正小标宋简体" panose="03000509000000000000" charset="-122"/>
                <a:cs typeface="方正小标宋简体" panose="03000509000000000000" charset="-122"/>
              </a:rPr>
              <a:t>人</a:t>
            </a:r>
            <a:r>
              <a:rPr lang="en-US" altLang="zh-CN" sz="1600">
                <a:latin typeface="方正小标宋简体" panose="03000509000000000000" charset="-122"/>
                <a:ea typeface="方正小标宋简体" panose="03000509000000000000" charset="-122"/>
                <a:cs typeface="方正小标宋简体" panose="03000509000000000000" charset="-122"/>
              </a:rPr>
              <a:t>     </a:t>
            </a:r>
            <a:r>
              <a:rPr lang="zh-CN" altLang="en-US" sz="1600">
                <a:latin typeface="方正小标宋简体" panose="03000509000000000000" charset="-122"/>
                <a:ea typeface="方正小标宋简体" panose="03000509000000000000" charset="-122"/>
                <a:cs typeface="方正小标宋简体" panose="03000509000000000000" charset="-122"/>
              </a:rPr>
              <a:t>要求有会计证，制造业成本会计</a:t>
            </a:r>
            <a:r>
              <a:rPr lang="en-US" altLang="zh-CN" sz="1600">
                <a:latin typeface="方正小标宋简体" panose="03000509000000000000" charset="-122"/>
                <a:ea typeface="方正小标宋简体" panose="03000509000000000000" charset="-122"/>
                <a:cs typeface="方正小标宋简体" panose="03000509000000000000" charset="-122"/>
              </a:rPr>
              <a:t>3</a:t>
            </a:r>
            <a:r>
              <a:rPr lang="zh-CN" altLang="en-US" sz="1600">
                <a:latin typeface="方正小标宋简体" panose="03000509000000000000" charset="-122"/>
                <a:ea typeface="方正小标宋简体" panose="03000509000000000000" charset="-122"/>
                <a:cs typeface="方正小标宋简体" panose="03000509000000000000" charset="-122"/>
              </a:rPr>
              <a:t>年以上工作经验，综合月薪</a:t>
            </a:r>
            <a:r>
              <a:rPr lang="en-US" altLang="zh-CN" sz="1600">
                <a:latin typeface="方正小标宋简体" panose="03000509000000000000" charset="-122"/>
                <a:ea typeface="方正小标宋简体" panose="03000509000000000000" charset="-122"/>
                <a:cs typeface="方正小标宋简体" panose="03000509000000000000" charset="-122"/>
              </a:rPr>
              <a:t>5000-6500</a:t>
            </a:r>
            <a:r>
              <a:rPr lang="zh-CN" altLang="en-US" sz="1600">
                <a:latin typeface="方正小标宋简体" panose="03000509000000000000" charset="-122"/>
                <a:ea typeface="方正小标宋简体" panose="03000509000000000000" charset="-122"/>
                <a:cs typeface="方正小标宋简体" panose="03000509000000000000" charset="-122"/>
              </a:rPr>
              <a:t>元</a:t>
            </a:r>
            <a:endParaRPr lang="zh-CN" altLang="en-US" sz="1600">
              <a:latin typeface="方正小标宋简体" panose="03000509000000000000" charset="-122"/>
              <a:ea typeface="方正小标宋简体" panose="03000509000000000000" charset="-122"/>
              <a:cs typeface="方正小标宋简体" panose="03000509000000000000" charset="-122"/>
            </a:endParaRPr>
          </a:p>
          <a:p>
            <a:pPr indent="406400" algn="just" fontAlgn="auto">
              <a:lnSpc>
                <a:spcPts val="1600"/>
              </a:lnSpc>
              <a:extLst>
                <a:ext uri="{35155182-B16C-46BC-9424-99874614C6A1}">
                  <wpsdc:indentchars xmlns:wpsdc="http://www.wps.cn/officeDocument/2017/drawingmlCustomData" val="200" checksum="1740828767"/>
                </a:ext>
              </a:extLst>
            </a:pPr>
            <a:r>
              <a:rPr lang="en-US" altLang="zh-CN" sz="1600">
                <a:latin typeface="方正小标宋简体" panose="03000509000000000000" charset="-122"/>
                <a:ea typeface="方正小标宋简体" panose="03000509000000000000" charset="-122"/>
                <a:cs typeface="方正小标宋简体" panose="03000509000000000000" charset="-122"/>
              </a:rPr>
              <a:t>4.QC          3</a:t>
            </a:r>
            <a:r>
              <a:rPr lang="zh-CN" altLang="en-US" sz="1600">
                <a:latin typeface="方正小标宋简体" panose="03000509000000000000" charset="-122"/>
                <a:ea typeface="方正小标宋简体" panose="03000509000000000000" charset="-122"/>
                <a:cs typeface="方正小标宋简体" panose="03000509000000000000" charset="-122"/>
              </a:rPr>
              <a:t>人</a:t>
            </a:r>
            <a:r>
              <a:rPr lang="en-US" altLang="zh-CN" sz="1600">
                <a:latin typeface="方正小标宋简体" panose="03000509000000000000" charset="-122"/>
                <a:ea typeface="方正小标宋简体" panose="03000509000000000000" charset="-122"/>
                <a:cs typeface="方正小标宋简体" panose="03000509000000000000" charset="-122"/>
              </a:rPr>
              <a:t>     </a:t>
            </a:r>
            <a:r>
              <a:rPr lang="zh-CN" altLang="en-US" sz="1600">
                <a:latin typeface="方正小标宋简体" panose="03000509000000000000" charset="-122"/>
                <a:ea typeface="方正小标宋简体" panose="03000509000000000000" charset="-122"/>
                <a:cs typeface="方正小标宋简体" panose="03000509000000000000" charset="-122"/>
              </a:rPr>
              <a:t>要求</a:t>
            </a:r>
            <a:r>
              <a:rPr lang="en-US" altLang="zh-CN" sz="1600">
                <a:latin typeface="方正小标宋简体" panose="03000509000000000000" charset="-122"/>
                <a:ea typeface="方正小标宋简体" panose="03000509000000000000" charset="-122"/>
                <a:cs typeface="方正小标宋简体" panose="03000509000000000000" charset="-122"/>
              </a:rPr>
              <a:t>40</a:t>
            </a:r>
            <a:r>
              <a:rPr lang="zh-CN" altLang="en-US" sz="1600">
                <a:latin typeface="方正小标宋简体" panose="03000509000000000000" charset="-122"/>
                <a:ea typeface="方正小标宋简体" panose="03000509000000000000" charset="-122"/>
                <a:cs typeface="方正小标宋简体" panose="03000509000000000000" charset="-122"/>
              </a:rPr>
              <a:t>周岁内，会使用测量工具，视力较好</a:t>
            </a:r>
            <a:r>
              <a:rPr lang="en-US" altLang="zh-CN" sz="1600">
                <a:latin typeface="方正小标宋简体" panose="03000509000000000000" charset="-122"/>
                <a:ea typeface="方正小标宋简体" panose="03000509000000000000" charset="-122"/>
                <a:cs typeface="方正小标宋简体" panose="03000509000000000000" charset="-122"/>
              </a:rPr>
              <a:t>   </a:t>
            </a:r>
            <a:r>
              <a:rPr lang="zh-CN" altLang="en-US" sz="1600">
                <a:latin typeface="方正小标宋简体" panose="03000509000000000000" charset="-122"/>
                <a:ea typeface="方正小标宋简体" panose="03000509000000000000" charset="-122"/>
                <a:cs typeface="方正小标宋简体" panose="03000509000000000000" charset="-122"/>
              </a:rPr>
              <a:t>综合月薪</a:t>
            </a:r>
            <a:r>
              <a:rPr lang="en-US" altLang="zh-CN" sz="1600">
                <a:latin typeface="方正小标宋简体" panose="03000509000000000000" charset="-122"/>
                <a:ea typeface="方正小标宋简体" panose="03000509000000000000" charset="-122"/>
                <a:cs typeface="方正小标宋简体" panose="03000509000000000000" charset="-122"/>
              </a:rPr>
              <a:t>4500-5500</a:t>
            </a:r>
            <a:r>
              <a:rPr lang="zh-CN" altLang="en-US" sz="1600">
                <a:latin typeface="方正小标宋简体" panose="03000509000000000000" charset="-122"/>
                <a:ea typeface="方正小标宋简体" panose="03000509000000000000" charset="-122"/>
                <a:cs typeface="方正小标宋简体" panose="03000509000000000000" charset="-122"/>
              </a:rPr>
              <a:t>元</a:t>
            </a:r>
            <a:endParaRPr lang="zh-CN" altLang="en-US" sz="1600">
              <a:latin typeface="方正小标宋简体" panose="03000509000000000000" charset="-122"/>
              <a:ea typeface="方正小标宋简体" panose="03000509000000000000" charset="-122"/>
              <a:cs typeface="方正小标宋简体" panose="03000509000000000000" charset="-122"/>
            </a:endParaRPr>
          </a:p>
          <a:p>
            <a:pPr indent="406400" algn="just" fontAlgn="auto">
              <a:lnSpc>
                <a:spcPts val="1600"/>
              </a:lnSpc>
              <a:extLst>
                <a:ext uri="{35155182-B16C-46BC-9424-99874614C6A1}">
                  <wpsdc:indentchars xmlns:wpsdc="http://www.wps.cn/officeDocument/2017/drawingmlCustomData" val="200" checksum="1740828767"/>
                </a:ext>
              </a:extLst>
            </a:pPr>
            <a:endParaRPr lang="en-US" altLang="zh-CN" sz="1600">
              <a:latin typeface="方正小标宋简体" panose="03000509000000000000" charset="-122"/>
              <a:ea typeface="方正小标宋简体" panose="03000509000000000000" charset="-122"/>
              <a:cs typeface="方正小标宋简体" panose="03000509000000000000" charset="-122"/>
            </a:endParaRPr>
          </a:p>
          <a:p>
            <a:pPr indent="406400" algn="just" fontAlgn="auto">
              <a:lnSpc>
                <a:spcPts val="1600"/>
              </a:lnSpc>
              <a:extLst>
                <a:ext uri="{35155182-B16C-46BC-9424-99874614C6A1}">
                  <wpsdc:indentchars xmlns:wpsdc="http://www.wps.cn/officeDocument/2017/drawingmlCustomData" val="200" checksum="1740828767"/>
                </a:ext>
              </a:extLst>
            </a:pPr>
            <a:r>
              <a:rPr lang="zh-CN" altLang="en-US" sz="1600">
                <a:latin typeface="方正小标宋简体" panose="03000509000000000000" charset="-122"/>
                <a:ea typeface="方正小标宋简体" panose="03000509000000000000" charset="-122"/>
                <a:cs typeface="方正小标宋简体" panose="03000509000000000000" charset="-122"/>
              </a:rPr>
              <a:t>三、企业福利：包吃包住，缴交社保</a:t>
            </a:r>
            <a:endParaRPr lang="zh-CN" altLang="en-US" sz="1600">
              <a:latin typeface="方正小标宋简体" panose="03000509000000000000" charset="-122"/>
              <a:ea typeface="方正小标宋简体" panose="03000509000000000000" charset="-122"/>
              <a:cs typeface="方正小标宋简体" panose="03000509000000000000" charset="-122"/>
            </a:endParaRPr>
          </a:p>
          <a:p>
            <a:pPr indent="406400" algn="just" fontAlgn="auto">
              <a:lnSpc>
                <a:spcPts val="1600"/>
              </a:lnSpc>
              <a:extLst>
                <a:ext uri="{35155182-B16C-46BC-9424-99874614C6A1}">
                  <wpsdc:indentchars xmlns:wpsdc="http://www.wps.cn/officeDocument/2017/drawingmlCustomData" val="200" checksum="1740828767"/>
                </a:ext>
              </a:extLst>
            </a:pPr>
            <a:r>
              <a:rPr lang="zh-CN" altLang="en-US" sz="1600">
                <a:latin typeface="方正小标宋简体" panose="03000509000000000000" charset="-122"/>
                <a:ea typeface="方正小标宋简体" panose="03000509000000000000" charset="-122"/>
                <a:cs typeface="方正小标宋简体" panose="03000509000000000000" charset="-122"/>
              </a:rPr>
              <a:t>联系电话：</a:t>
            </a:r>
            <a:r>
              <a:rPr lang="en-US" altLang="zh-CN" sz="1600">
                <a:latin typeface="方正小标宋简体" panose="03000509000000000000" charset="-122"/>
                <a:ea typeface="方正小标宋简体" panose="03000509000000000000" charset="-122"/>
                <a:cs typeface="方正小标宋简体" panose="03000509000000000000" charset="-122"/>
              </a:rPr>
              <a:t>189-7072-2369</a:t>
            </a:r>
            <a:r>
              <a:rPr lang="zh-CN" altLang="en-US" sz="1600">
                <a:latin typeface="方正小标宋简体" panose="03000509000000000000" charset="-122"/>
                <a:ea typeface="方正小标宋简体" panose="03000509000000000000" charset="-122"/>
                <a:cs typeface="方正小标宋简体" panose="03000509000000000000" charset="-122"/>
              </a:rPr>
              <a:t>（刘女士）微信同号</a:t>
            </a:r>
            <a:endParaRPr lang="zh-CN" altLang="en-US" sz="1600">
              <a:latin typeface="方正小标宋简体" panose="03000509000000000000" charset="-122"/>
              <a:ea typeface="方正小标宋简体" panose="03000509000000000000" charset="-122"/>
              <a:cs typeface="方正小标宋简体" panose="03000509000000000000" charset="-122"/>
            </a:endParaRPr>
          </a:p>
          <a:p>
            <a:pPr indent="406400" algn="just" fontAlgn="auto">
              <a:lnSpc>
                <a:spcPts val="1600"/>
              </a:lnSpc>
              <a:extLst>
                <a:ext uri="{35155182-B16C-46BC-9424-99874614C6A1}">
                  <wpsdc:indentchars xmlns:wpsdc="http://www.wps.cn/officeDocument/2017/drawingmlCustomData" val="200" checksum="1740828767"/>
                </a:ext>
              </a:extLst>
            </a:pPr>
            <a:r>
              <a:rPr lang="zh-CN" altLang="en-US" sz="1600">
                <a:latin typeface="方正小标宋简体" panose="03000509000000000000" charset="-122"/>
                <a:ea typeface="方正小标宋简体" panose="03000509000000000000" charset="-122"/>
                <a:cs typeface="方正小标宋简体" panose="03000509000000000000" charset="-122"/>
              </a:rPr>
              <a:t>公司地址：赣州市上犹县黄埠工业区北区乐丰科技园</a:t>
            </a:r>
            <a:endParaRPr lang="zh-CN" altLang="en-US" sz="1600">
              <a:latin typeface="方正小标宋简体" panose="03000509000000000000" charset="-122"/>
              <a:ea typeface="方正小标宋简体" panose="03000509000000000000" charset="-122"/>
              <a:cs typeface="方正小标宋简体" panose="03000509000000000000" charset="-122"/>
            </a:endParaRPr>
          </a:p>
          <a:p>
            <a:pPr indent="406400" algn="just" fontAlgn="auto">
              <a:lnSpc>
                <a:spcPts val="1600"/>
              </a:lnSpc>
              <a:extLst>
                <a:ext uri="{35155182-B16C-46BC-9424-99874614C6A1}">
                  <wpsdc:indentchars xmlns:wpsdc="http://www.wps.cn/officeDocument/2017/drawingmlCustomData" val="200" checksum="1740828767"/>
                </a:ext>
              </a:extLst>
            </a:pPr>
            <a:r>
              <a:rPr lang="zh-CN" altLang="en-US" sz="1600">
                <a:latin typeface="方正小标宋简体" panose="03000509000000000000" charset="-122"/>
                <a:ea typeface="方正小标宋简体" panose="03000509000000000000" charset="-122"/>
                <a:cs typeface="方正小标宋简体" panose="03000509000000000000" charset="-122"/>
              </a:rPr>
              <a:t>赣州市上犹县黄埠工业区南区金山大道</a:t>
            </a:r>
            <a:r>
              <a:rPr lang="en-US" altLang="zh-CN" sz="1600">
                <a:latin typeface="方正小标宋简体" panose="03000509000000000000" charset="-122"/>
                <a:ea typeface="方正小标宋简体" panose="03000509000000000000" charset="-122"/>
                <a:cs typeface="方正小标宋简体" panose="03000509000000000000" charset="-122"/>
              </a:rPr>
              <a:t>10</a:t>
            </a:r>
            <a:r>
              <a:rPr lang="zh-CN" altLang="en-US" sz="1600">
                <a:latin typeface="方正小标宋简体" panose="03000509000000000000" charset="-122"/>
                <a:ea typeface="方正小标宋简体" panose="03000509000000000000" charset="-122"/>
                <a:cs typeface="方正小标宋简体" panose="03000509000000000000" charset="-122"/>
              </a:rPr>
              <a:t>号</a:t>
            </a:r>
            <a:r>
              <a:rPr lang="en-US" altLang="zh-CN" sz="1600">
                <a:latin typeface="方正小标宋简体" panose="03000509000000000000" charset="-122"/>
                <a:ea typeface="方正小标宋简体" panose="03000509000000000000" charset="-122"/>
                <a:cs typeface="方正小标宋简体" panose="03000509000000000000" charset="-122"/>
              </a:rPr>
              <a:t>3</a:t>
            </a:r>
            <a:r>
              <a:rPr lang="zh-CN" altLang="en-US" sz="1600">
                <a:latin typeface="方正小标宋简体" panose="03000509000000000000" charset="-122"/>
                <a:ea typeface="方正小标宋简体" panose="03000509000000000000" charset="-122"/>
                <a:cs typeface="方正小标宋简体" panose="03000509000000000000" charset="-122"/>
              </a:rPr>
              <a:t>号厂房乐盈智能</a:t>
            </a:r>
            <a:endParaRPr lang="zh-CN" altLang="en-US" sz="1600">
              <a:latin typeface="方正小标宋简体" panose="03000509000000000000" charset="-122"/>
              <a:ea typeface="方正小标宋简体" panose="03000509000000000000" charset="-122"/>
              <a:cs typeface="方正小标宋简体" panose="03000509000000000000" charset="-122"/>
            </a:endParaRPr>
          </a:p>
        </p:txBody>
      </p:sp>
      <p:pic>
        <p:nvPicPr>
          <p:cNvPr id="20" name="图片 19"/>
          <p:cNvPicPr>
            <a:picLocks noChangeAspect="1"/>
          </p:cNvPicPr>
          <p:nvPr/>
        </p:nvPicPr>
        <p:blipFill>
          <a:blip r:embed="rId6"/>
          <a:stretch>
            <a:fillRect/>
          </a:stretch>
        </p:blipFill>
        <p:spPr>
          <a:xfrm>
            <a:off x="572770" y="5225415"/>
            <a:ext cx="852805" cy="972185"/>
          </a:xfrm>
          <a:prstGeom prst="rect">
            <a:avLst/>
          </a:prstGeom>
        </p:spPr>
      </p:pic>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4704</Words>
  <Application>WPS 演示</Application>
  <PresentationFormat>宽屏</PresentationFormat>
  <Paragraphs>210</Paragraphs>
  <Slides>8</Slides>
  <Notes>4</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8</vt:i4>
      </vt:variant>
    </vt:vector>
  </HeadingPairs>
  <TitlesOfParts>
    <vt:vector size="22" baseType="lpstr">
      <vt:lpstr>Arial</vt:lpstr>
      <vt:lpstr>宋体</vt:lpstr>
      <vt:lpstr>Wingdings</vt:lpstr>
      <vt:lpstr>Wingdings</vt:lpstr>
      <vt:lpstr>微软雅黑</vt:lpstr>
      <vt:lpstr>Times New Roman</vt:lpstr>
      <vt:lpstr>汉仪春然手书简</vt:lpstr>
      <vt:lpstr>从未如此可爱</vt:lpstr>
      <vt:lpstr>Arial Unicode MS</vt:lpstr>
      <vt:lpstr>Calibri</vt:lpstr>
      <vt:lpstr>MV Boli</vt:lpstr>
      <vt:lpstr>方正小标宋简体</vt:lpstr>
      <vt:lpstr>楷体</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云朵</cp:lastModifiedBy>
  <cp:revision>164</cp:revision>
  <dcterms:created xsi:type="dcterms:W3CDTF">2019-06-19T02:08:00Z</dcterms:created>
  <dcterms:modified xsi:type="dcterms:W3CDTF">2025-02-18T01:37:04Z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2052-12.1.0.19770</vt:lpwstr>
  </property>
  <property fmtid="{D5CDD505-2E9C-101B-9397-08002B2CF9AE}" pid="3" name="ICV">
    <vt:lpwstr>87A428043CE34202ADA280AE184BFAEA_12</vt:lpwstr>
  </property>
</Properties>
</file>